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  <Override PartName="/ppt/authors.xml" ContentType="application/vnd.ms-powerpoint.author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60" r:id="rId4"/>
  </p:sldMasterIdLst>
  <p:notesMasterIdLst>
    <p:notesMasterId r:id="rId91"/>
  </p:notesMasterIdLst>
  <p:handoutMasterIdLst>
    <p:handoutMasterId r:id="rId92"/>
  </p:handoutMasterIdLst>
  <p:sldIdLst>
    <p:sldId id="385" r:id="rId5"/>
    <p:sldId id="387" r:id="rId6"/>
    <p:sldId id="386" r:id="rId7"/>
    <p:sldId id="389" r:id="rId8"/>
    <p:sldId id="388" r:id="rId9"/>
    <p:sldId id="390" r:id="rId10"/>
    <p:sldId id="391" r:id="rId11"/>
    <p:sldId id="392" r:id="rId12"/>
    <p:sldId id="393" r:id="rId13"/>
    <p:sldId id="395" r:id="rId14"/>
    <p:sldId id="396" r:id="rId15"/>
    <p:sldId id="397" r:id="rId16"/>
    <p:sldId id="398" r:id="rId17"/>
    <p:sldId id="399" r:id="rId18"/>
    <p:sldId id="400" r:id="rId19"/>
    <p:sldId id="401" r:id="rId20"/>
    <p:sldId id="402" r:id="rId21"/>
    <p:sldId id="403" r:id="rId22"/>
    <p:sldId id="404" r:id="rId23"/>
    <p:sldId id="405" r:id="rId24"/>
    <p:sldId id="406" r:id="rId25"/>
    <p:sldId id="407" r:id="rId26"/>
    <p:sldId id="408" r:id="rId27"/>
    <p:sldId id="409" r:id="rId28"/>
    <p:sldId id="410" r:id="rId29"/>
    <p:sldId id="411" r:id="rId30"/>
    <p:sldId id="412" r:id="rId31"/>
    <p:sldId id="413" r:id="rId32"/>
    <p:sldId id="414" r:id="rId33"/>
    <p:sldId id="415" r:id="rId34"/>
    <p:sldId id="416" r:id="rId35"/>
    <p:sldId id="417" r:id="rId36"/>
    <p:sldId id="418" r:id="rId37"/>
    <p:sldId id="422" r:id="rId38"/>
    <p:sldId id="419" r:id="rId39"/>
    <p:sldId id="420" r:id="rId40"/>
    <p:sldId id="423" r:id="rId41"/>
    <p:sldId id="424" r:id="rId42"/>
    <p:sldId id="421" r:id="rId43"/>
    <p:sldId id="429" r:id="rId44"/>
    <p:sldId id="427" r:id="rId45"/>
    <p:sldId id="425" r:id="rId46"/>
    <p:sldId id="426" r:id="rId47"/>
    <p:sldId id="428" r:id="rId48"/>
    <p:sldId id="435" r:id="rId49"/>
    <p:sldId id="434" r:id="rId50"/>
    <p:sldId id="430" r:id="rId51"/>
    <p:sldId id="431" r:id="rId52"/>
    <p:sldId id="432" r:id="rId53"/>
    <p:sldId id="433" r:id="rId54"/>
    <p:sldId id="436" r:id="rId55"/>
    <p:sldId id="437" r:id="rId56"/>
    <p:sldId id="439" r:id="rId57"/>
    <p:sldId id="440" r:id="rId58"/>
    <p:sldId id="438" r:id="rId59"/>
    <p:sldId id="441" r:id="rId60"/>
    <p:sldId id="442" r:id="rId61"/>
    <p:sldId id="443" r:id="rId62"/>
    <p:sldId id="444" r:id="rId63"/>
    <p:sldId id="445" r:id="rId64"/>
    <p:sldId id="446" r:id="rId65"/>
    <p:sldId id="447" r:id="rId66"/>
    <p:sldId id="448" r:id="rId67"/>
    <p:sldId id="449" r:id="rId68"/>
    <p:sldId id="450" r:id="rId69"/>
    <p:sldId id="451" r:id="rId70"/>
    <p:sldId id="452" r:id="rId71"/>
    <p:sldId id="453" r:id="rId72"/>
    <p:sldId id="454" r:id="rId73"/>
    <p:sldId id="455" r:id="rId74"/>
    <p:sldId id="456" r:id="rId75"/>
    <p:sldId id="457" r:id="rId76"/>
    <p:sldId id="458" r:id="rId77"/>
    <p:sldId id="459" r:id="rId78"/>
    <p:sldId id="460" r:id="rId79"/>
    <p:sldId id="461" r:id="rId80"/>
    <p:sldId id="462" r:id="rId81"/>
    <p:sldId id="463" r:id="rId82"/>
    <p:sldId id="465" r:id="rId83"/>
    <p:sldId id="464" r:id="rId84"/>
    <p:sldId id="466" r:id="rId85"/>
    <p:sldId id="467" r:id="rId86"/>
    <p:sldId id="468" r:id="rId87"/>
    <p:sldId id="469" r:id="rId88"/>
    <p:sldId id="470" r:id="rId89"/>
    <p:sldId id="471" r:id="rId9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3" pos="480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D9D9D9"/>
    <a:srgbClr val="FF0066"/>
    <a:srgbClr val="B7472A"/>
    <a:srgbClr val="F5F5F5"/>
    <a:srgbClr val="D24726"/>
    <a:srgbClr val="9FCDB3"/>
    <a:srgbClr val="217346"/>
    <a:srgbClr val="F3F2F1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248" autoAdjust="0"/>
    <p:restoredTop sz="94560"/>
  </p:normalViewPr>
  <p:slideViewPr>
    <p:cSldViewPr snapToGrid="0">
      <p:cViewPr varScale="1">
        <p:scale>
          <a:sx n="82" d="100"/>
          <a:sy n="82" d="100"/>
        </p:scale>
        <p:origin x="984" y="62"/>
      </p:cViewPr>
      <p:guideLst>
        <p:guide orient="horz" pos="2880"/>
        <p:guide pos="480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3403" y="28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viewProps" Target="viewProps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91" Type="http://schemas.openxmlformats.org/officeDocument/2006/relationships/notesMaster" Target="notesMasters/notesMaster1.xml"/><Relationship Id="rId9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tableStyles" Target="tableStyle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commentAuthors" Target="commentAuthors.xml"/><Relationship Id="rId98" Type="http://schemas.microsoft.com/office/2018/10/relationships/authors" Target="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680FBE-A8DF-4758-9AC4-3A9E1039168F}" type="datetimeFigureOut">
              <a:rPr lang="en-US" smtClean="0"/>
              <a:t>3/21/2025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679768-A2FC-4D08-91F6-8DCE6C566B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2551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13577B-6902-467D-A26C-08A0DD5E4E03}" type="datetimeFigureOut">
              <a:rPr lang="en-US" smtClean="0"/>
              <a:t>3/21/2025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61EA0F-A667-4B49-8422-0062BC55E2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910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056" y="2551176"/>
            <a:ext cx="9922447" cy="914400"/>
          </a:xfrm>
        </p:spPr>
        <p:txBody>
          <a:bodyPr/>
          <a:lstStyle>
            <a:lvl1pPr>
              <a:defRPr sz="54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107D0E1-EAED-8E08-24BA-8F930364BA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8056" y="3575304"/>
            <a:ext cx="9921943" cy="862012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6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976CD4A8-8154-0AA2-A2AB-9AD82CD7406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49483" y="128907"/>
            <a:ext cx="2369315" cy="867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5494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ABE10-5A8F-5044-434F-7434A0356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5243B5-B498-1E60-5D02-983D13E82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en-US" smtClean="0"/>
              <a:pPr/>
              <a:t>3/21/2025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BD33E4-41B8-74EC-F9A4-3E1DCC0E75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2A375B-2E8B-0F31-9DE4-A5F0682AD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B40353B-463E-6D13-F92E-564948AFA38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44500" y="1463040"/>
            <a:ext cx="11210543" cy="460174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468111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ABE10-5A8F-5044-434F-7434A0356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5243B5-B498-1E60-5D02-983D13E82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en-US" smtClean="0"/>
              <a:pPr/>
              <a:t>3/21/2025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BD33E4-41B8-74EC-F9A4-3E1DCC0E75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2A375B-2E8B-0F31-9DE4-A5F0682AD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B40353B-463E-6D13-F92E-564948AFA38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44500" y="1463040"/>
            <a:ext cx="5330952" cy="460174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904E943F-C687-D3B3-4E36-65D69E3E2F0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298690" y="1463040"/>
            <a:ext cx="5330952" cy="460174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332104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sh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ABE10-5A8F-5044-434F-7434A0356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5243B5-B498-1E60-5D02-983D13E82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en-US" smtClean="0"/>
              <a:pPr/>
              <a:t>3/21/2025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BD33E4-41B8-74EC-F9A4-3E1DCC0E75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2A375B-2E8B-0F31-9DE4-A5F0682AD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B40353B-463E-6D13-F92E-564948AFA38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44500" y="1463040"/>
            <a:ext cx="5330952" cy="460174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907002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ABE10-5A8F-5044-434F-7434A0356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5243B5-B498-1E60-5D02-983D13E82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en-US" smtClean="0"/>
              <a:pPr/>
              <a:t>3/21/2025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BD33E4-41B8-74EC-F9A4-3E1DCC0E75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2A375B-2E8B-0F31-9DE4-A5F0682AD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8323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44500" y="430609"/>
            <a:ext cx="11210544" cy="5577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8056" y="1447800"/>
            <a:ext cx="11210543" cy="3977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19099" y="6427391"/>
            <a:ext cx="3276600" cy="14168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8BEEBAAA-29B5-4AF5-BC5F-7E580C29002D}" type="datetimeFigureOut">
              <a:rPr lang="en-US" smtClean="0"/>
              <a:pPr/>
              <a:t>3/21/2025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8200" y="6427391"/>
            <a:ext cx="2895600" cy="14168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53042" y="6427391"/>
            <a:ext cx="3276600" cy="14168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860EDB8-5305-433F-BE41-D7A86D811DB3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8F39A1B-8AD1-2C34-AB40-00704468E828}"/>
              </a:ext>
            </a:extLst>
          </p:cNvPr>
          <p:cNvCxnSpPr>
            <a:cxnSpLocks/>
          </p:cNvCxnSpPr>
          <p:nvPr userDrawn="1"/>
        </p:nvCxnSpPr>
        <p:spPr>
          <a:xfrm>
            <a:off x="533400" y="1104900"/>
            <a:ext cx="11119104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67549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4" r:id="rId2"/>
    <p:sldLayoutId id="2147483665" r:id="rId3"/>
    <p:sldLayoutId id="2147483666" r:id="rId4"/>
    <p:sldLayoutId id="2147483667" r:id="rId5"/>
  </p:sldLayoutIdLst>
  <p:txStyles>
    <p:titleStyle>
      <a:lvl1pPr algn="l" defTabSz="914400" rtl="0" eaLnBrk="1" latinLnBrk="0" hangingPunct="1">
        <a:spcBef>
          <a:spcPct val="0"/>
        </a:spcBef>
        <a:buNone/>
        <a:defRPr sz="2800" kern="1200">
          <a:solidFill>
            <a:schemeClr val="bg2">
              <a:lumMod val="25000"/>
            </a:schemeClr>
          </a:solidFill>
          <a:latin typeface="+mn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spcAft>
          <a:spcPts val="1200"/>
        </a:spcAft>
        <a:buFontTx/>
        <a:buNone/>
        <a:defRPr lang="en-US" sz="1600" kern="1200" dirty="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1pPr>
      <a:lvl2pPr marL="283464" indent="-283464" algn="l" defTabSz="914400" rtl="0" eaLnBrk="1" latinLnBrk="0" hangingPunct="1">
        <a:lnSpc>
          <a:spcPct val="10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600" kern="1200" dirty="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600" kern="1200" dirty="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lnSpc>
          <a:spcPct val="10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600" kern="1200" dirty="0" smtClean="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4pPr>
      <a:lvl5pPr marL="1600200" indent="-228600" algn="l" defTabSz="914400" rtl="0" eaLnBrk="1" latinLnBrk="0" hangingPunct="1">
        <a:lnSpc>
          <a:spcPct val="10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600" kern="1200" dirty="0" smtClean="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5pPr>
      <a:lvl6pPr marL="20574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25146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7pPr>
      <a:lvl8pPr marL="29718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8pPr>
      <a:lvl9pPr marL="3429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984" userDrawn="1">
          <p15:clr>
            <a:srgbClr val="F26B43"/>
          </p15:clr>
        </p15:guide>
        <p15:guide id="2" pos="336" userDrawn="1">
          <p15:clr>
            <a:srgbClr val="F26B43"/>
          </p15:clr>
        </p15:guide>
        <p15:guide id="3" pos="7320" userDrawn="1">
          <p15:clr>
            <a:srgbClr val="F26B43"/>
          </p15:clr>
        </p15:guide>
        <p15:guide id="4" orient="horz" pos="912" userDrawn="1">
          <p15:clr>
            <a:srgbClr val="F26B43"/>
          </p15:clr>
        </p15:guide>
        <p15:guide id="5" orient="horz" pos="264" userDrawn="1">
          <p15:clr>
            <a:srgbClr val="F26B43"/>
          </p15:clr>
        </p15:guide>
        <p15:guide id="6" orient="horz" pos="696" userDrawn="1">
          <p15:clr>
            <a:srgbClr val="F26B43"/>
          </p15:clr>
        </p15:guide>
        <p15:guide id="7" pos="369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hyperlink" Target="https://tailwindcss.com/docs/installation/using-vite" TargetMode="Externa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7791061" cy="6858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11761" y="1679510"/>
            <a:ext cx="642879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b="1" spc="50" dirty="0" smtClean="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Gill Sans MT" panose="020B0502020104020203" pitchFamily="34" charset="0"/>
              </a:rPr>
              <a:t>Welcome to React </a:t>
            </a:r>
            <a:r>
              <a:rPr lang="en-US" sz="9600" b="1" spc="50" dirty="0" err="1" smtClean="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Gill Sans MT" panose="020B0502020104020203" pitchFamily="34" charset="0"/>
              </a:rPr>
              <a:t>js</a:t>
            </a:r>
            <a:endParaRPr lang="en-US" sz="9600" b="1" spc="50" dirty="0">
              <a:ln w="0"/>
              <a:solidFill>
                <a:schemeClr val="bg1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Gill Sans MT" panose="020B0502020104020203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2315" y="1234244"/>
            <a:ext cx="3937519" cy="3937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875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>
          <a:xfrm>
            <a:off x="96841" y="1209251"/>
            <a:ext cx="11905861" cy="5458408"/>
          </a:xfrm>
          <a:prstGeom prst="roundRect">
            <a:avLst>
              <a:gd name="adj" fmla="val 2308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Characteristics of React </a:t>
            </a:r>
            <a:r>
              <a:rPr lang="en-US" sz="3600" b="1" dirty="0" err="1" smtClean="0">
                <a:solidFill>
                  <a:srgbClr val="0070C0"/>
                </a:solidFill>
                <a:latin typeface="Gill Sans MT" panose="020B0502020104020203" pitchFamily="34" charset="0"/>
              </a:rPr>
              <a:t>js</a:t>
            </a:r>
            <a:endParaRPr lang="en-US" sz="3600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357" y="1777095"/>
            <a:ext cx="11116828" cy="4054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901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>
          <a:xfrm>
            <a:off x="96841" y="1209251"/>
            <a:ext cx="11905861" cy="5458408"/>
          </a:xfrm>
          <a:prstGeom prst="roundRect">
            <a:avLst>
              <a:gd name="adj" fmla="val 2308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1. Component-Based Architecture</a:t>
            </a:r>
            <a:endParaRPr lang="en-US" sz="3600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904" y="1884140"/>
            <a:ext cx="5728018" cy="382619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8189" y="1884140"/>
            <a:ext cx="5653187" cy="3826196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5632338" y="3438009"/>
            <a:ext cx="895739" cy="718457"/>
          </a:xfrm>
          <a:prstGeom prst="rightArrow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186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>
          <a:xfrm>
            <a:off x="96841" y="1209251"/>
            <a:ext cx="11905861" cy="5458408"/>
          </a:xfrm>
          <a:prstGeom prst="roundRect">
            <a:avLst>
              <a:gd name="adj" fmla="val 2308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2.  Virtual DOM</a:t>
            </a:r>
            <a:endParaRPr lang="en-US" sz="3600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0803" y="2894546"/>
            <a:ext cx="7521654" cy="369244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92837" y="1340358"/>
            <a:ext cx="11113868" cy="1423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latin typeface="Gill Sans MT" panose="020B0502020104020203" pitchFamily="34" charset="0"/>
              </a:rPr>
              <a:t>React uses a </a:t>
            </a:r>
            <a:r>
              <a:rPr lang="en-US" sz="2000" b="1" dirty="0">
                <a:latin typeface="Gill Sans MT" panose="020B0502020104020203" pitchFamily="34" charset="0"/>
              </a:rPr>
              <a:t>Virtual DOM</a:t>
            </a:r>
            <a:r>
              <a:rPr lang="en-US" sz="2000" dirty="0">
                <a:latin typeface="Gill Sans MT" panose="020B0502020104020203" pitchFamily="34" charset="0"/>
              </a:rPr>
              <a:t> to update only the changed parts of the UI</a:t>
            </a:r>
            <a:r>
              <a:rPr lang="en-US" sz="2000" dirty="0" smtClean="0">
                <a:latin typeface="Gill Sans MT" panose="020B0502020104020203" pitchFamily="34" charset="0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latin typeface="Gill Sans MT" panose="020B0502020104020203" pitchFamily="34" charset="0"/>
              </a:rPr>
              <a:t>Improves speed by avoiding direct manipulation of the Real DOM</a:t>
            </a:r>
            <a:r>
              <a:rPr lang="en-US" sz="2000" dirty="0" smtClean="0">
                <a:latin typeface="Gill Sans MT" panose="020B0502020104020203" pitchFamily="34" charset="0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latin typeface="Gill Sans MT" panose="020B0502020104020203" pitchFamily="34" charset="0"/>
              </a:rPr>
              <a:t>Example: Updating a single item in a list does not reload the entire page.</a:t>
            </a:r>
          </a:p>
        </p:txBody>
      </p:sp>
    </p:spTree>
    <p:extLst>
      <p:ext uri="{BB962C8B-B14F-4D97-AF65-F5344CB8AC3E}">
        <p14:creationId xmlns:p14="http://schemas.microsoft.com/office/powerpoint/2010/main" val="2038015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>
          <a:xfrm>
            <a:off x="96841" y="1209251"/>
            <a:ext cx="11905861" cy="5458408"/>
          </a:xfrm>
          <a:prstGeom prst="roundRect">
            <a:avLst>
              <a:gd name="adj" fmla="val 2308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3. JSX</a:t>
            </a:r>
            <a:endParaRPr lang="en-US" sz="3600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41176" y="1386534"/>
            <a:ext cx="1111386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JSX stands for </a:t>
            </a:r>
            <a:r>
              <a:rPr lang="en-US" sz="2000" b="1" dirty="0" smtClean="0">
                <a:latin typeface="Gill Sans MT" panose="020B0502020104020203" pitchFamily="34" charset="0"/>
              </a:rPr>
              <a:t>Javascript and XML</a:t>
            </a:r>
            <a:r>
              <a:rPr lang="en-US" sz="2000" dirty="0" smtClean="0">
                <a:latin typeface="Gill Sans MT" panose="020B0502020104020203" pitchFamily="34" charset="0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latin typeface="Gill Sans MT" panose="020B0502020104020203" pitchFamily="34" charset="0"/>
              </a:rPr>
              <a:t>JSX allows writing </a:t>
            </a:r>
            <a:r>
              <a:rPr lang="en-US" sz="2000" b="1" dirty="0">
                <a:latin typeface="Gill Sans MT" panose="020B0502020104020203" pitchFamily="34" charset="0"/>
              </a:rPr>
              <a:t>HTML-like syntax inside JavaScript</a:t>
            </a:r>
            <a:r>
              <a:rPr lang="en-US" sz="2000" dirty="0" smtClean="0">
                <a:latin typeface="Gill Sans MT" panose="020B0502020104020203" pitchFamily="34" charset="0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latin typeface="Gill Sans MT" panose="020B0502020104020203" pitchFamily="34" charset="0"/>
              </a:rPr>
              <a:t>Makes UI development </a:t>
            </a:r>
            <a:r>
              <a:rPr lang="en-US" sz="2000" b="1" dirty="0">
                <a:latin typeface="Gill Sans MT" panose="020B0502020104020203" pitchFamily="34" charset="0"/>
              </a:rPr>
              <a:t>more readable and declarative</a:t>
            </a:r>
            <a:r>
              <a:rPr lang="en-US" sz="2000" dirty="0">
                <a:latin typeface="Gill Sans MT" panose="020B0502020104020203" pitchFamily="34" charset="0"/>
              </a:rPr>
              <a:t>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5418" y="3294133"/>
            <a:ext cx="7973538" cy="2229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947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>
          <a:xfrm>
            <a:off x="96841" y="1209251"/>
            <a:ext cx="11905861" cy="5458408"/>
          </a:xfrm>
          <a:prstGeom prst="roundRect">
            <a:avLst>
              <a:gd name="adj" fmla="val 2308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4. One Way Data Binding</a:t>
            </a:r>
            <a:endParaRPr lang="en-US" sz="3600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50507" y="1209251"/>
            <a:ext cx="111138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latin typeface="Gill Sans MT" panose="020B0502020104020203" pitchFamily="34" charset="0"/>
              </a:rPr>
              <a:t>Data flows in </a:t>
            </a:r>
            <a:r>
              <a:rPr lang="en-US" sz="2000" b="1" dirty="0">
                <a:latin typeface="Gill Sans MT" panose="020B0502020104020203" pitchFamily="34" charset="0"/>
              </a:rPr>
              <a:t>one direction (from parent to child components</a:t>
            </a:r>
            <a:r>
              <a:rPr lang="en-US" sz="2000" b="1" dirty="0" smtClean="0">
                <a:latin typeface="Gill Sans MT" panose="020B0502020104020203" pitchFamily="34" charset="0"/>
              </a:rPr>
              <a:t>)</a:t>
            </a:r>
            <a:r>
              <a:rPr lang="en-US" sz="2000" dirty="0" smtClean="0">
                <a:latin typeface="Gill Sans MT" panose="020B0502020104020203" pitchFamily="34" charset="0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latin typeface="Gill Sans MT" panose="020B0502020104020203" pitchFamily="34" charset="0"/>
              </a:rPr>
              <a:t>Example: A </a:t>
            </a:r>
            <a:r>
              <a:rPr lang="en-US" sz="2000" b="1" dirty="0">
                <a:latin typeface="Gill Sans MT" panose="020B0502020104020203" pitchFamily="34" charset="0"/>
              </a:rPr>
              <a:t>parent component</a:t>
            </a:r>
            <a:r>
              <a:rPr lang="en-US" sz="2000" dirty="0">
                <a:latin typeface="Gill Sans MT" panose="020B0502020104020203" pitchFamily="34" charset="0"/>
              </a:rPr>
              <a:t> passes data to a </a:t>
            </a:r>
            <a:r>
              <a:rPr lang="en-US" sz="2000" b="1" dirty="0">
                <a:latin typeface="Gill Sans MT" panose="020B0502020104020203" pitchFamily="34" charset="0"/>
              </a:rPr>
              <a:t>child component</a:t>
            </a:r>
            <a:r>
              <a:rPr lang="en-US" sz="2000" dirty="0">
                <a:latin typeface="Gill Sans MT" panose="020B0502020104020203" pitchFamily="34" charset="0"/>
              </a:rPr>
              <a:t> via </a:t>
            </a:r>
            <a:r>
              <a:rPr lang="en-US" sz="2000" dirty="0" smtClean="0">
                <a:latin typeface="Gill Sans MT" panose="020B0502020104020203" pitchFamily="34" charset="0"/>
              </a:rPr>
              <a:t>props.</a:t>
            </a:r>
            <a:endParaRPr lang="en-US" sz="2000" dirty="0">
              <a:latin typeface="Gill Sans MT" panose="020B0502020104020203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5454" y="2546482"/>
            <a:ext cx="8453168" cy="3643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372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>
          <a:xfrm>
            <a:off x="96841" y="1209251"/>
            <a:ext cx="11905861" cy="5458408"/>
          </a:xfrm>
          <a:prstGeom prst="roundRect">
            <a:avLst>
              <a:gd name="adj" fmla="val 2308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5. Declarative UI</a:t>
            </a:r>
            <a:endParaRPr lang="en-US" sz="3600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41176" y="1386534"/>
            <a:ext cx="111138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latin typeface="Gill Sans MT" panose="020B0502020104020203" pitchFamily="34" charset="0"/>
              </a:rPr>
              <a:t>React </a:t>
            </a:r>
            <a:r>
              <a:rPr lang="en-US" sz="2000" b="1" dirty="0">
                <a:latin typeface="Gill Sans MT" panose="020B0502020104020203" pitchFamily="34" charset="0"/>
              </a:rPr>
              <a:t>automatically updates the UI</a:t>
            </a:r>
            <a:r>
              <a:rPr lang="en-US" sz="2000" dirty="0">
                <a:latin typeface="Gill Sans MT" panose="020B0502020104020203" pitchFamily="34" charset="0"/>
              </a:rPr>
              <a:t> when data (state) changes</a:t>
            </a:r>
            <a:r>
              <a:rPr lang="en-US" sz="2000" dirty="0" smtClean="0">
                <a:latin typeface="Gill Sans MT" panose="020B0502020104020203" pitchFamily="34" charset="0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latin typeface="Gill Sans MT" panose="020B0502020104020203" pitchFamily="34" charset="0"/>
              </a:rPr>
              <a:t>Developers only describe </a:t>
            </a:r>
            <a:r>
              <a:rPr lang="en-US" sz="2000" b="1" dirty="0">
                <a:latin typeface="Gill Sans MT" panose="020B0502020104020203" pitchFamily="34" charset="0"/>
              </a:rPr>
              <a:t>what</a:t>
            </a:r>
            <a:r>
              <a:rPr lang="en-US" sz="2000" dirty="0">
                <a:latin typeface="Gill Sans MT" panose="020B0502020104020203" pitchFamily="34" charset="0"/>
              </a:rPr>
              <a:t> the UI should look like, and React handles the rest.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044" y="3143282"/>
            <a:ext cx="8426131" cy="2783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577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>
          <a:xfrm>
            <a:off x="96841" y="1209251"/>
            <a:ext cx="11905861" cy="5458408"/>
          </a:xfrm>
          <a:prstGeom prst="roundRect">
            <a:avLst>
              <a:gd name="adj" fmla="val 2308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React </a:t>
            </a:r>
            <a:r>
              <a:rPr lang="en-US" sz="3600" b="1" dirty="0" err="1" smtClean="0">
                <a:solidFill>
                  <a:srgbClr val="0070C0"/>
                </a:solidFill>
                <a:latin typeface="Gill Sans MT" panose="020B0502020104020203" pitchFamily="34" charset="0"/>
              </a:rPr>
              <a:t>js</a:t>
            </a:r>
            <a:r>
              <a:rPr lang="en-US" sz="36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 Applications</a:t>
            </a:r>
            <a:endParaRPr lang="en-US" sz="3600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6253" y="1352759"/>
            <a:ext cx="5787035" cy="5171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204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>
          <a:xfrm>
            <a:off x="96841" y="1209251"/>
            <a:ext cx="11905861" cy="5458408"/>
          </a:xfrm>
          <a:prstGeom prst="roundRect">
            <a:avLst>
              <a:gd name="adj" fmla="val 2308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`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b="1" dirty="0">
                <a:solidFill>
                  <a:srgbClr val="0070C0"/>
                </a:solidFill>
                <a:latin typeface="Gill Sans MT" panose="020B0502020104020203" pitchFamily="34" charset="0"/>
              </a:rPr>
              <a:t>Installing React.js with </a:t>
            </a:r>
            <a:r>
              <a:rPr lang="en-US" sz="3600" b="1" dirty="0" err="1">
                <a:solidFill>
                  <a:srgbClr val="0070C0"/>
                </a:solidFill>
                <a:latin typeface="Gill Sans MT" panose="020B0502020104020203" pitchFamily="34" charset="0"/>
              </a:rPr>
              <a:t>Vite</a:t>
            </a:r>
            <a:endParaRPr lang="en-US" sz="3600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41176" y="1330549"/>
            <a:ext cx="1111386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b="1" dirty="0" err="1" smtClean="0">
                <a:latin typeface="Gill Sans MT" panose="020B0502020104020203" pitchFamily="34" charset="0"/>
              </a:rPr>
              <a:t>Vite</a:t>
            </a:r>
            <a:r>
              <a:rPr lang="en-US" sz="2000" dirty="0" smtClean="0">
                <a:latin typeface="Gill Sans MT" panose="020B0502020104020203" pitchFamily="34" charset="0"/>
              </a:rPr>
              <a:t> is frontend build tool and development server.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err="1">
                <a:latin typeface="Gill Sans MT" panose="020B0502020104020203" pitchFamily="34" charset="0"/>
              </a:rPr>
              <a:t>Vite</a:t>
            </a:r>
            <a:r>
              <a:rPr lang="en-US" sz="2000" dirty="0">
                <a:latin typeface="Gill Sans MT" panose="020B0502020104020203" pitchFamily="34" charset="0"/>
              </a:rPr>
              <a:t> is a </a:t>
            </a:r>
            <a:r>
              <a:rPr lang="en-US" sz="2000" b="1" dirty="0">
                <a:latin typeface="Gill Sans MT" panose="020B0502020104020203" pitchFamily="34" charset="0"/>
              </a:rPr>
              <a:t>faster and </a:t>
            </a:r>
            <a:r>
              <a:rPr lang="en-US" sz="2000" b="1" dirty="0" smtClean="0">
                <a:latin typeface="Gill Sans MT" panose="020B0502020104020203" pitchFamily="34" charset="0"/>
              </a:rPr>
              <a:t>lightweight</a:t>
            </a:r>
            <a:r>
              <a:rPr lang="en-US" sz="2000" dirty="0" smtClean="0">
                <a:latin typeface="Gill Sans MT" panose="020B0502020104020203" pitchFamily="34" charset="0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It provides </a:t>
            </a:r>
            <a:r>
              <a:rPr lang="en-US" sz="2000" b="1" dirty="0">
                <a:latin typeface="Gill Sans MT" panose="020B0502020104020203" pitchFamily="34" charset="0"/>
              </a:rPr>
              <a:t>better performance and a smoother developer experience</a:t>
            </a:r>
            <a:r>
              <a:rPr lang="en-US" sz="2000" dirty="0">
                <a:latin typeface="Gill Sans MT" panose="020B0502020104020203" pitchFamily="34" charset="0"/>
              </a:rPr>
              <a:t>.</a:t>
            </a:r>
            <a:endParaRPr lang="en-US" sz="2000" dirty="0" smtClean="0">
              <a:latin typeface="Gill Sans MT" panose="020B0502020104020203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163" y="3280519"/>
            <a:ext cx="2843412" cy="2843412"/>
          </a:xfrm>
          <a:prstGeom prst="rect">
            <a:avLst/>
          </a:prstGeom>
        </p:spPr>
      </p:pic>
      <p:sp>
        <p:nvSpPr>
          <p:cNvPr id="3" name="Plus 2"/>
          <p:cNvSpPr/>
          <p:nvPr/>
        </p:nvSpPr>
        <p:spPr>
          <a:xfrm>
            <a:off x="4198775" y="3280519"/>
            <a:ext cx="2920482" cy="2509934"/>
          </a:xfrm>
          <a:prstGeom prst="mathPlus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6457" y="3280519"/>
            <a:ext cx="2876951" cy="2905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433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>
          <a:xfrm>
            <a:off x="96841" y="1209251"/>
            <a:ext cx="11905861" cy="5458408"/>
          </a:xfrm>
          <a:prstGeom prst="roundRect">
            <a:avLst>
              <a:gd name="adj" fmla="val 2308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`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Step-1: Install Node.js</a:t>
            </a:r>
            <a:endParaRPr lang="en-US" sz="3600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41176" y="1330549"/>
            <a:ext cx="1111386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latin typeface="Gill Sans MT" panose="020B0502020104020203" pitchFamily="34" charset="0"/>
              </a:rPr>
              <a:t>Before installing React, make sure </a:t>
            </a:r>
            <a:r>
              <a:rPr lang="en-US" sz="2000" b="1" dirty="0">
                <a:latin typeface="Gill Sans MT" panose="020B0502020104020203" pitchFamily="34" charset="0"/>
              </a:rPr>
              <a:t>Node.js</a:t>
            </a:r>
            <a:r>
              <a:rPr lang="en-US" sz="2000" dirty="0">
                <a:latin typeface="Gill Sans MT" panose="020B0502020104020203" pitchFamily="34" charset="0"/>
              </a:rPr>
              <a:t> is installed on your system</a:t>
            </a:r>
            <a:r>
              <a:rPr lang="en-US" sz="2000" dirty="0" smtClean="0">
                <a:latin typeface="Gill Sans MT" panose="020B0502020104020203" pitchFamily="34" charset="0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After installation open </a:t>
            </a:r>
            <a:r>
              <a:rPr lang="en-US" sz="2000" b="1" dirty="0" smtClean="0">
                <a:latin typeface="Gill Sans MT" panose="020B0502020104020203" pitchFamily="34" charset="0"/>
              </a:rPr>
              <a:t>command prompt </a:t>
            </a:r>
            <a:r>
              <a:rPr lang="en-US" sz="2000" dirty="0" smtClean="0">
                <a:latin typeface="Gill Sans MT" panose="020B0502020104020203" pitchFamily="34" charset="0"/>
              </a:rPr>
              <a:t>(</a:t>
            </a:r>
            <a:r>
              <a:rPr lang="en-US" sz="2000" dirty="0" err="1" smtClean="0">
                <a:latin typeface="Gill Sans MT" panose="020B0502020104020203" pitchFamily="34" charset="0"/>
              </a:rPr>
              <a:t>cmd</a:t>
            </a:r>
            <a:r>
              <a:rPr lang="en-US" sz="2000" dirty="0" smtClean="0">
                <a:latin typeface="Gill Sans MT" panose="020B0502020104020203" pitchFamily="34" charset="0"/>
              </a:rPr>
              <a:t>) to check the version of installed node .</a:t>
            </a:r>
            <a:r>
              <a:rPr lang="en-US" sz="2000" dirty="0" err="1" smtClean="0">
                <a:latin typeface="Gill Sans MT" panose="020B0502020104020203" pitchFamily="34" charset="0"/>
              </a:rPr>
              <a:t>js</a:t>
            </a:r>
            <a:endParaRPr lang="en-US" sz="2000" dirty="0" smtClean="0">
              <a:latin typeface="Gill Sans MT" panose="020B0502020104020203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Command: </a:t>
            </a:r>
            <a:r>
              <a:rPr lang="en-US" sz="2000" b="1" dirty="0" smtClean="0">
                <a:latin typeface="Gill Sans MT" panose="020B0502020104020203" pitchFamily="34" charset="0"/>
              </a:rPr>
              <a:t>node -v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4107" y="3616658"/>
            <a:ext cx="5839640" cy="171473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00" y="3659526"/>
            <a:ext cx="4448796" cy="162900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44500" y="5641001"/>
            <a:ext cx="11113868" cy="4991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 smtClean="0"/>
              <a:t>👉 </a:t>
            </a:r>
            <a:r>
              <a:rPr lang="en-US" sz="2000" b="1" dirty="0"/>
              <a:t>If not installed, download it from</a:t>
            </a:r>
            <a:r>
              <a:rPr lang="en-US" sz="2000" b="1" dirty="0" smtClean="0"/>
              <a:t>: </a:t>
            </a:r>
            <a:r>
              <a:rPr lang="en-US" sz="2000" b="1" dirty="0">
                <a:solidFill>
                  <a:srgbClr val="0070C0"/>
                </a:solidFill>
              </a:rPr>
              <a:t>https://nodejs.org/</a:t>
            </a:r>
            <a:endParaRPr lang="en-US" sz="2000" b="1" dirty="0" smtClean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8079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>
          <a:xfrm>
            <a:off x="96841" y="1209251"/>
            <a:ext cx="11905861" cy="5458408"/>
          </a:xfrm>
          <a:prstGeom prst="roundRect">
            <a:avLst>
              <a:gd name="adj" fmla="val 2308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`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4500" y="411948"/>
            <a:ext cx="11210544" cy="557784"/>
          </a:xfrm>
        </p:spPr>
        <p:txBody>
          <a:bodyPr>
            <a:noAutofit/>
          </a:bodyPr>
          <a:lstStyle/>
          <a:p>
            <a:r>
              <a:rPr lang="en-US" sz="36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Step-2: Create a New Folder (name-</a:t>
            </a:r>
            <a:r>
              <a:rPr lang="en-US" sz="3600" b="1" dirty="0" err="1" smtClean="0">
                <a:solidFill>
                  <a:srgbClr val="0070C0"/>
                </a:solidFill>
                <a:latin typeface="Gill Sans MT" panose="020B0502020104020203" pitchFamily="34" charset="0"/>
              </a:rPr>
              <a:t>Reactjs</a:t>
            </a:r>
            <a:r>
              <a:rPr lang="en-US" sz="36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)</a:t>
            </a:r>
            <a:endParaRPr lang="en-US" sz="3600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41176" y="1330549"/>
            <a:ext cx="111138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Create a new folder inside web tech program training folder.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Name of the folder - </a:t>
            </a:r>
            <a:r>
              <a:rPr lang="en-US" sz="2000" dirty="0" err="1" smtClean="0">
                <a:latin typeface="Gill Sans MT" panose="020B0502020104020203" pitchFamily="34" charset="0"/>
              </a:rPr>
              <a:t>Reactjs</a:t>
            </a:r>
            <a:endParaRPr lang="en-US" sz="2000" dirty="0" smtClean="0">
              <a:latin typeface="Gill Sans MT" panose="020B0502020104020203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8172" y="2685005"/>
            <a:ext cx="7783585" cy="364386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153747" y="5467739"/>
            <a:ext cx="4590661" cy="391885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7744408" y="5187820"/>
            <a:ext cx="951722" cy="47586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0234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React.js</a:t>
            </a:r>
            <a:endParaRPr lang="en-US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44500" y="1463040"/>
            <a:ext cx="5330952" cy="4601748"/>
          </a:xfrm>
          <a:prstGeom prst="rect">
            <a:avLst/>
          </a:prstGeom>
          <a:solidFill>
            <a:srgbClr val="00206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500" dirty="0" smtClean="0">
                <a:latin typeface="Gill Sans MT" panose="020B0502020104020203" pitchFamily="34" charset="0"/>
              </a:rPr>
              <a:t>DAY-1</a:t>
            </a:r>
            <a:endParaRPr lang="en-US" sz="11500" dirty="0">
              <a:latin typeface="Gill Sans MT" panose="020B0502020104020203" pitchFamily="34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5980922" y="1481701"/>
            <a:ext cx="5766319" cy="4601748"/>
          </a:xfrm>
          <a:prstGeom prst="roundRect">
            <a:avLst>
              <a:gd name="adj" fmla="val 141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055567" y="1632857"/>
            <a:ext cx="559947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smtClean="0"/>
              <a:t>Topics Covered</a:t>
            </a:r>
            <a:r>
              <a:rPr lang="en-US" b="1" dirty="0" smtClean="0"/>
              <a:t>:</a:t>
            </a:r>
          </a:p>
          <a:p>
            <a:endParaRPr lang="en-US" b="1" dirty="0" smtClean="0"/>
          </a:p>
          <a:p>
            <a:pPr marL="342900" indent="-342900">
              <a:buFont typeface="+mj-lt"/>
              <a:buAutoNum type="arabicPeriod"/>
            </a:pPr>
            <a:r>
              <a:rPr lang="en-US" dirty="0" smtClean="0">
                <a:latin typeface="Gill Sans MT" panose="020B0502020104020203" pitchFamily="34" charset="0"/>
              </a:rPr>
              <a:t>What is React.js?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>
                <a:latin typeface="Gill Sans MT" panose="020B0502020104020203" pitchFamily="34" charset="0"/>
              </a:rPr>
              <a:t>History of React.js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>
                <a:latin typeface="Gill Sans MT" panose="020B0502020104020203" pitchFamily="34" charset="0"/>
              </a:rPr>
              <a:t>Why do we need React.js?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Gill Sans MT" panose="020B0502020104020203" pitchFamily="34" charset="0"/>
              </a:rPr>
              <a:t>Without React.js vs With </a:t>
            </a:r>
            <a:r>
              <a:rPr lang="en-US" dirty="0" smtClean="0">
                <a:latin typeface="Gill Sans MT" panose="020B0502020104020203" pitchFamily="34" charset="0"/>
              </a:rPr>
              <a:t>React.js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Gill Sans MT" panose="020B0502020104020203" pitchFamily="34" charset="0"/>
              </a:rPr>
              <a:t>Prerequisites for Learning </a:t>
            </a:r>
            <a:r>
              <a:rPr lang="en-US" dirty="0" smtClean="0">
                <a:latin typeface="Gill Sans MT" panose="020B0502020104020203" pitchFamily="34" charset="0"/>
              </a:rPr>
              <a:t>React.js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Gill Sans MT" panose="020B0502020104020203" pitchFamily="34" charset="0"/>
              </a:rPr>
              <a:t>Library vs </a:t>
            </a:r>
            <a:r>
              <a:rPr lang="en-US" dirty="0" smtClean="0">
                <a:latin typeface="Gill Sans MT" panose="020B0502020104020203" pitchFamily="34" charset="0"/>
              </a:rPr>
              <a:t>Framework</a:t>
            </a:r>
          </a:p>
          <a:p>
            <a:pPr marL="342900" indent="-342900">
              <a:buFont typeface="+mj-lt"/>
              <a:buAutoNum type="arabicPeriod"/>
            </a:pPr>
            <a:r>
              <a:rPr lang="fr-FR" dirty="0">
                <a:latin typeface="Gill Sans MT" panose="020B0502020104020203" pitchFamily="34" charset="0"/>
              </a:rPr>
              <a:t>SPA vs MPA (Single Page Applications vs Multi Page Applications</a:t>
            </a:r>
            <a:r>
              <a:rPr lang="fr-FR" dirty="0" smtClean="0">
                <a:latin typeface="Gill Sans MT" panose="020B0502020104020203" pitchFamily="34" charset="0"/>
              </a:rPr>
              <a:t>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Gill Sans MT" panose="020B0502020104020203" pitchFamily="34" charset="0"/>
              </a:rPr>
              <a:t>Characteristics of </a:t>
            </a:r>
            <a:r>
              <a:rPr lang="en-US" dirty="0" smtClean="0">
                <a:latin typeface="Gill Sans MT" panose="020B0502020104020203" pitchFamily="34" charset="0"/>
              </a:rPr>
              <a:t>React.js</a:t>
            </a:r>
          </a:p>
          <a:p>
            <a:pPr marL="342900" indent="-342900">
              <a:buFont typeface="+mj-lt"/>
              <a:buAutoNum type="arabicPeriod"/>
            </a:pPr>
            <a:r>
              <a:rPr lang="pt-BR" dirty="0">
                <a:latin typeface="Gill Sans MT" panose="020B0502020104020203" pitchFamily="34" charset="0"/>
              </a:rPr>
              <a:t>Virtual DOM vs Real </a:t>
            </a:r>
            <a:r>
              <a:rPr lang="pt-BR" dirty="0" smtClean="0">
                <a:latin typeface="Gill Sans MT" panose="020B0502020104020203" pitchFamily="34" charset="0"/>
              </a:rPr>
              <a:t>DOM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Gill Sans MT" panose="020B0502020104020203" pitchFamily="34" charset="0"/>
              </a:rPr>
              <a:t>React.js Applications (Where React is Used</a:t>
            </a:r>
            <a:r>
              <a:rPr lang="en-US" dirty="0" smtClean="0">
                <a:latin typeface="Gill Sans MT" panose="020B0502020104020203" pitchFamily="34" charset="0"/>
              </a:rPr>
              <a:t>?)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Gill Sans MT" panose="020B0502020104020203" pitchFamily="34" charset="0"/>
              </a:rPr>
              <a:t>Installing React.js with </a:t>
            </a:r>
            <a:r>
              <a:rPr lang="en-US" dirty="0" err="1" smtClean="0">
                <a:latin typeface="Gill Sans MT" panose="020B0502020104020203" pitchFamily="34" charset="0"/>
              </a:rPr>
              <a:t>Vite</a:t>
            </a:r>
            <a:endParaRPr lang="en-US" dirty="0" smtClean="0"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03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>
          <a:xfrm>
            <a:off x="96841" y="1209251"/>
            <a:ext cx="11905861" cy="5458408"/>
          </a:xfrm>
          <a:prstGeom prst="roundRect">
            <a:avLst>
              <a:gd name="adj" fmla="val 2308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`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4500" y="411948"/>
            <a:ext cx="11210544" cy="557784"/>
          </a:xfrm>
        </p:spPr>
        <p:txBody>
          <a:bodyPr>
            <a:noAutofit/>
          </a:bodyPr>
          <a:lstStyle/>
          <a:p>
            <a:r>
              <a:rPr lang="en-US" sz="36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Step-3: Open this folder inside the vs code</a:t>
            </a:r>
            <a:endParaRPr lang="en-US" sz="3600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41176" y="1330549"/>
            <a:ext cx="1111386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Click Terminal – New Terminal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Click (+) icon and open the </a:t>
            </a:r>
            <a:r>
              <a:rPr lang="en-US" sz="2000" b="1" dirty="0" smtClean="0">
                <a:latin typeface="Gill Sans MT" panose="020B0502020104020203" pitchFamily="34" charset="0"/>
              </a:rPr>
              <a:t>command prompt </a:t>
            </a:r>
            <a:r>
              <a:rPr lang="en-US" sz="2000" dirty="0" smtClean="0">
                <a:latin typeface="Gill Sans MT" panose="020B0502020104020203" pitchFamily="34" charset="0"/>
              </a:rPr>
              <a:t>not </a:t>
            </a:r>
            <a:r>
              <a:rPr lang="en-US" sz="2000" dirty="0" err="1" smtClean="0">
                <a:latin typeface="Gill Sans MT" panose="020B0502020104020203" pitchFamily="34" charset="0"/>
              </a:rPr>
              <a:t>Powershell</a:t>
            </a:r>
            <a:r>
              <a:rPr lang="en-US" sz="2000" dirty="0" smtClean="0">
                <a:latin typeface="Gill Sans MT" panose="020B0502020104020203" pitchFamily="34" charset="0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sz="2000" dirty="0" smtClean="0">
              <a:latin typeface="Gill Sans MT" panose="020B0502020104020203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500" y="2659223"/>
            <a:ext cx="4748048" cy="287267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2439" y="2659223"/>
            <a:ext cx="6072605" cy="299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658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>
          <a:xfrm>
            <a:off x="96841" y="1209251"/>
            <a:ext cx="11905861" cy="5458408"/>
          </a:xfrm>
          <a:prstGeom prst="roundRect">
            <a:avLst>
              <a:gd name="adj" fmla="val 2308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`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4500" y="411948"/>
            <a:ext cx="11210544" cy="557784"/>
          </a:xfrm>
        </p:spPr>
        <p:txBody>
          <a:bodyPr>
            <a:noAutofit/>
          </a:bodyPr>
          <a:lstStyle/>
          <a:p>
            <a:r>
              <a:rPr lang="en-US" sz="36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Step-4: Run the following command in </a:t>
            </a:r>
            <a:r>
              <a:rPr lang="en-US" sz="3600" b="1" dirty="0" err="1" smtClean="0">
                <a:solidFill>
                  <a:srgbClr val="0070C0"/>
                </a:solidFill>
                <a:latin typeface="Gill Sans MT" panose="020B0502020104020203" pitchFamily="34" charset="0"/>
              </a:rPr>
              <a:t>cmd</a:t>
            </a:r>
            <a:endParaRPr lang="en-US" sz="3600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41176" y="1330549"/>
            <a:ext cx="11113868" cy="961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Command: </a:t>
            </a:r>
            <a:r>
              <a:rPr lang="en-US" sz="2000" b="1" dirty="0" err="1" smtClean="0">
                <a:latin typeface="Gill Sans MT" panose="020B0502020104020203" pitchFamily="34" charset="0"/>
              </a:rPr>
              <a:t>npm</a:t>
            </a:r>
            <a:r>
              <a:rPr lang="en-US" sz="2000" b="1" dirty="0" smtClean="0">
                <a:latin typeface="Gill Sans MT" panose="020B0502020104020203" pitchFamily="34" charset="0"/>
              </a:rPr>
              <a:t> create </a:t>
            </a:r>
            <a:r>
              <a:rPr lang="en-US" sz="2000" b="1" dirty="0" err="1" smtClean="0">
                <a:latin typeface="Gill Sans MT" panose="020B0502020104020203" pitchFamily="34" charset="0"/>
              </a:rPr>
              <a:t>vite@latest</a:t>
            </a:r>
            <a:endParaRPr lang="en-US" sz="2000" b="1" dirty="0" smtClean="0">
              <a:latin typeface="Gill Sans MT" panose="020B0502020104020203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And just enter on keyboard.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864" y="2942032"/>
            <a:ext cx="10377814" cy="2614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345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>
          <a:xfrm>
            <a:off x="96841" y="1209251"/>
            <a:ext cx="11905861" cy="5458408"/>
          </a:xfrm>
          <a:prstGeom prst="roundRect">
            <a:avLst>
              <a:gd name="adj" fmla="val 2308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`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4500" y="411948"/>
            <a:ext cx="11558202" cy="557784"/>
          </a:xfrm>
        </p:spPr>
        <p:txBody>
          <a:bodyPr>
            <a:noAutofit/>
          </a:bodyPr>
          <a:lstStyle/>
          <a:p>
            <a:r>
              <a:rPr lang="en-US" sz="36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Step-5:  Packages and Project Name</a:t>
            </a:r>
            <a:endParaRPr lang="en-US" sz="3600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41176" y="1330549"/>
            <a:ext cx="1111386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It will ask to install some packages, you have to give the permission by typing: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b="1" dirty="0" smtClean="0">
                <a:latin typeface="Gill Sans MT" panose="020B0502020104020203" pitchFamily="34" charset="0"/>
              </a:rPr>
              <a:t>Ok to proceed: y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Then after hitting enter it will ask for project name.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Give the project name whatever you want.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For Example - </a:t>
            </a:r>
            <a:r>
              <a:rPr lang="en-US" sz="20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Project name</a:t>
            </a:r>
            <a:r>
              <a:rPr lang="en-US" sz="2000" dirty="0" smtClean="0">
                <a:latin typeface="Gill Sans MT" panose="020B0502020104020203" pitchFamily="34" charset="0"/>
              </a:rPr>
              <a:t>: </a:t>
            </a:r>
            <a:r>
              <a:rPr lang="en-US" sz="2000" b="1" dirty="0" smtClean="0">
                <a:latin typeface="Gill Sans MT" panose="020B0502020104020203" pitchFamily="34" charset="0"/>
              </a:rPr>
              <a:t>my-first-create-app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500" y="3632418"/>
            <a:ext cx="10882646" cy="2702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005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>
          <a:xfrm>
            <a:off x="96841" y="1209251"/>
            <a:ext cx="11905861" cy="5458408"/>
          </a:xfrm>
          <a:prstGeom prst="roundRect">
            <a:avLst>
              <a:gd name="adj" fmla="val 2308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`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4500" y="411948"/>
            <a:ext cx="11558202" cy="557784"/>
          </a:xfrm>
        </p:spPr>
        <p:txBody>
          <a:bodyPr>
            <a:noAutofit/>
          </a:bodyPr>
          <a:lstStyle/>
          <a:p>
            <a:r>
              <a:rPr lang="en-US" sz="36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Step-5:  Select a framework </a:t>
            </a:r>
            <a:endParaRPr lang="en-US" sz="3600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41176" y="1330549"/>
            <a:ext cx="1111386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After giving name it will ask the select a framework.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Only Select – </a:t>
            </a:r>
            <a:r>
              <a:rPr lang="en-US" sz="2000" b="1" dirty="0" smtClean="0">
                <a:latin typeface="Gill Sans MT" panose="020B0502020104020203" pitchFamily="34" charset="0"/>
              </a:rPr>
              <a:t>React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How to select ? – Use down arrow key on keyboard for selecting option react option.</a:t>
            </a:r>
            <a:endParaRPr lang="en-US" sz="2000" dirty="0">
              <a:latin typeface="Gill Sans MT" panose="020B0502020104020203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For Example – </a:t>
            </a:r>
            <a:r>
              <a:rPr lang="en-US" sz="20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Select a framework: </a:t>
            </a:r>
            <a:r>
              <a:rPr lang="en-US" sz="2000" b="1" dirty="0" smtClean="0">
                <a:latin typeface="Gill Sans MT" panose="020B0502020104020203" pitchFamily="34" charset="0"/>
              </a:rPr>
              <a:t>React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443" y="3731206"/>
            <a:ext cx="11124655" cy="2825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510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>
          <a:xfrm>
            <a:off x="96841" y="1209251"/>
            <a:ext cx="11905861" cy="5458408"/>
          </a:xfrm>
          <a:prstGeom prst="roundRect">
            <a:avLst>
              <a:gd name="adj" fmla="val 2308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`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4500" y="411948"/>
            <a:ext cx="11558202" cy="557784"/>
          </a:xfrm>
        </p:spPr>
        <p:txBody>
          <a:bodyPr>
            <a:noAutofit/>
          </a:bodyPr>
          <a:lstStyle/>
          <a:p>
            <a:r>
              <a:rPr lang="en-US" sz="36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Step-5:  Select a variant</a:t>
            </a:r>
            <a:endParaRPr lang="en-US" sz="3600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41176" y="1330549"/>
            <a:ext cx="1111386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After selecting a framework it will ask for you variant.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Variant is nothing but which language you are going to use in react </a:t>
            </a:r>
            <a:r>
              <a:rPr lang="en-US" sz="2000" dirty="0" err="1" smtClean="0">
                <a:latin typeface="Gill Sans MT" panose="020B0502020104020203" pitchFamily="34" charset="0"/>
              </a:rPr>
              <a:t>js</a:t>
            </a:r>
            <a:endParaRPr lang="en-US" sz="2000" dirty="0" smtClean="0">
              <a:latin typeface="Gill Sans MT" panose="020B0502020104020203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How to select ? – Use down arrow key on keyboard for selecting option </a:t>
            </a:r>
            <a:r>
              <a:rPr lang="en-US" sz="2000" b="1" dirty="0" smtClean="0">
                <a:latin typeface="Gill Sans MT" panose="020B0502020104020203" pitchFamily="34" charset="0"/>
              </a:rPr>
              <a:t>javascript</a:t>
            </a:r>
            <a:r>
              <a:rPr lang="en-US" sz="2000" dirty="0" smtClean="0">
                <a:latin typeface="Gill Sans MT" panose="020B0502020104020203" pitchFamily="34" charset="0"/>
              </a:rPr>
              <a:t> option.</a:t>
            </a:r>
            <a:endParaRPr lang="en-US" sz="2000" dirty="0">
              <a:latin typeface="Gill Sans MT" panose="020B0502020104020203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For Example – </a:t>
            </a:r>
            <a:r>
              <a:rPr lang="en-US" sz="20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Select a variant: </a:t>
            </a:r>
            <a:r>
              <a:rPr lang="en-US" sz="2000" b="1" dirty="0" smtClean="0">
                <a:solidFill>
                  <a:srgbClr val="00B050"/>
                </a:solidFill>
                <a:latin typeface="Gill Sans MT" panose="020B0502020104020203" pitchFamily="34" charset="0"/>
              </a:rPr>
              <a:t>Javascript (✅)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b="1" dirty="0" smtClean="0">
                <a:solidFill>
                  <a:srgbClr val="FF0000"/>
                </a:solidFill>
                <a:latin typeface="Gill Sans MT" panose="020B0502020104020203" pitchFamily="34" charset="0"/>
              </a:rPr>
              <a:t>Don’t select </a:t>
            </a:r>
            <a:r>
              <a:rPr lang="en-US" sz="2000" b="1" dirty="0" err="1" smtClean="0">
                <a:solidFill>
                  <a:srgbClr val="FF0000"/>
                </a:solidFill>
                <a:latin typeface="Gill Sans MT" panose="020B0502020104020203" pitchFamily="34" charset="0"/>
              </a:rPr>
              <a:t>Javascript+swc</a:t>
            </a:r>
            <a:r>
              <a:rPr lang="en-US" sz="2000" b="1" dirty="0" smtClean="0">
                <a:solidFill>
                  <a:srgbClr val="FF0000"/>
                </a:solidFill>
                <a:latin typeface="Gill Sans MT" panose="020B0502020104020203" pitchFamily="34" charset="0"/>
              </a:rPr>
              <a:t> (❌)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176" y="3731206"/>
            <a:ext cx="10808393" cy="2684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48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>
          <a:xfrm>
            <a:off x="96841" y="1209251"/>
            <a:ext cx="11905861" cy="5458408"/>
          </a:xfrm>
          <a:prstGeom prst="roundRect">
            <a:avLst>
              <a:gd name="adj" fmla="val 2308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`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4500" y="411948"/>
            <a:ext cx="11558202" cy="557784"/>
          </a:xfrm>
        </p:spPr>
        <p:txBody>
          <a:bodyPr>
            <a:noAutofit/>
          </a:bodyPr>
          <a:lstStyle/>
          <a:p>
            <a:r>
              <a:rPr lang="en-US" sz="36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Step-6: 3 commands will be created</a:t>
            </a:r>
            <a:endParaRPr lang="en-US" sz="3600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84420" y="2328609"/>
            <a:ext cx="3825551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After that it will create one folder inside the main react </a:t>
            </a:r>
            <a:r>
              <a:rPr lang="en-US" sz="2000" dirty="0" err="1" smtClean="0">
                <a:latin typeface="Gill Sans MT" panose="020B0502020104020203" pitchFamily="34" charset="0"/>
              </a:rPr>
              <a:t>js</a:t>
            </a:r>
            <a:r>
              <a:rPr lang="en-US" sz="2000" dirty="0" smtClean="0">
                <a:latin typeface="Gill Sans MT" panose="020B0502020104020203" pitchFamily="34" charset="0"/>
              </a:rPr>
              <a:t> folder.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You will able to see the 3 commands in the terminal.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b="1" dirty="0" smtClean="0">
                <a:latin typeface="Gill Sans MT" panose="020B0502020104020203" pitchFamily="34" charset="0"/>
              </a:rPr>
              <a:t>Now use step-7 on next slide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7550" y="1913025"/>
            <a:ext cx="7305674" cy="417324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506686" y="2174033"/>
            <a:ext cx="1716915" cy="569167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223601" y="5013649"/>
            <a:ext cx="2939060" cy="107261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6223601" y="2174033"/>
            <a:ext cx="597077" cy="121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9184473" y="5190931"/>
            <a:ext cx="597077" cy="121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9945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>
          <a:xfrm>
            <a:off x="96841" y="1209251"/>
            <a:ext cx="11905861" cy="5458408"/>
          </a:xfrm>
          <a:prstGeom prst="roundRect">
            <a:avLst>
              <a:gd name="adj" fmla="val 2308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`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4500" y="411948"/>
            <a:ext cx="11558202" cy="557784"/>
          </a:xfrm>
        </p:spPr>
        <p:txBody>
          <a:bodyPr>
            <a:noAutofit/>
          </a:bodyPr>
          <a:lstStyle/>
          <a:p>
            <a:r>
              <a:rPr lang="en-US" sz="36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Step-7: Use first command</a:t>
            </a:r>
            <a:endParaRPr lang="en-US" sz="3600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44499" y="1600867"/>
            <a:ext cx="11204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Copy the </a:t>
            </a:r>
            <a:r>
              <a:rPr lang="en-US" sz="2000" b="1" dirty="0" smtClean="0">
                <a:latin typeface="Gill Sans MT" panose="020B0502020104020203" pitchFamily="34" charset="0"/>
              </a:rPr>
              <a:t>first command </a:t>
            </a:r>
            <a:r>
              <a:rPr lang="en-US" sz="2000" dirty="0" smtClean="0">
                <a:latin typeface="Gill Sans MT" panose="020B0502020104020203" pitchFamily="34" charset="0"/>
              </a:rPr>
              <a:t>and paste in cmd.</a:t>
            </a:r>
            <a:endParaRPr lang="en-US" sz="2000" dirty="0">
              <a:latin typeface="Gill Sans MT" panose="020B0502020104020203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After that hit enter on the keyboard.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793" y="3108786"/>
            <a:ext cx="11617611" cy="3066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51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>
          <a:xfrm>
            <a:off x="96841" y="1209251"/>
            <a:ext cx="11905861" cy="5458408"/>
          </a:xfrm>
          <a:prstGeom prst="roundRect">
            <a:avLst>
              <a:gd name="adj" fmla="val 2308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`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4500" y="411948"/>
            <a:ext cx="11558202" cy="557784"/>
          </a:xfrm>
        </p:spPr>
        <p:txBody>
          <a:bodyPr>
            <a:noAutofit/>
          </a:bodyPr>
          <a:lstStyle/>
          <a:p>
            <a:r>
              <a:rPr lang="en-US" sz="36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Step-8: Use second command</a:t>
            </a:r>
            <a:endParaRPr lang="en-US" sz="3600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44498" y="1302287"/>
            <a:ext cx="112042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Now you are entered in the react project folder.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Copy the second command and paste into the cmd.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And hit enter, it will install important packages which will help to run the react project.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Command : </a:t>
            </a:r>
            <a:r>
              <a:rPr lang="en-US" sz="2000" b="1" dirty="0" err="1" smtClean="0">
                <a:latin typeface="Gill Sans MT" panose="020B0502020104020203" pitchFamily="34" charset="0"/>
              </a:rPr>
              <a:t>npm</a:t>
            </a:r>
            <a:r>
              <a:rPr lang="en-US" sz="2000" b="1" dirty="0" smtClean="0">
                <a:latin typeface="Gill Sans MT" panose="020B0502020104020203" pitchFamily="34" charset="0"/>
              </a:rPr>
              <a:t> install </a:t>
            </a:r>
            <a:r>
              <a:rPr lang="en-US" sz="2000" dirty="0" smtClean="0">
                <a:latin typeface="Gill Sans MT" panose="020B0502020104020203" pitchFamily="34" charset="0"/>
              </a:rPr>
              <a:t>(It will create one node-modules folder)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solidFill>
                  <a:srgbClr val="FF0000"/>
                </a:solidFill>
                <a:latin typeface="Gill Sans MT" panose="020B0502020104020203" pitchFamily="34" charset="0"/>
              </a:rPr>
              <a:t>It will take some tine to install the packages. so wait for some time. (It might takes some minutes also, it depends upon your internet speed)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593" y="4305201"/>
            <a:ext cx="5701005" cy="222186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9569" y="4404128"/>
            <a:ext cx="5388963" cy="2033994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5386549" y="5038531"/>
            <a:ext cx="1073020" cy="531844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772400" y="3894733"/>
            <a:ext cx="2256663" cy="50939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After Installation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0850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>
          <a:xfrm>
            <a:off x="96841" y="1209251"/>
            <a:ext cx="11905861" cy="5458408"/>
          </a:xfrm>
          <a:prstGeom prst="roundRect">
            <a:avLst>
              <a:gd name="adj" fmla="val 2308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`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4500" y="411948"/>
            <a:ext cx="11558202" cy="557784"/>
          </a:xfrm>
        </p:spPr>
        <p:txBody>
          <a:bodyPr>
            <a:noAutofit/>
          </a:bodyPr>
          <a:lstStyle/>
          <a:p>
            <a:r>
              <a:rPr lang="en-US" sz="36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Step-9: Use third and last command</a:t>
            </a:r>
            <a:endParaRPr lang="en-US" sz="3600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44498" y="1302287"/>
            <a:ext cx="112042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Now you can right side image, your folder structure will look like this.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That means you have created your first react app.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To run react project you need last command copy the command and hit enter.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Command: </a:t>
            </a:r>
            <a:r>
              <a:rPr lang="en-US" sz="2000" b="1" dirty="0" err="1" smtClean="0">
                <a:latin typeface="Gill Sans MT" panose="020B0502020104020203" pitchFamily="34" charset="0"/>
              </a:rPr>
              <a:t>npm</a:t>
            </a:r>
            <a:r>
              <a:rPr lang="en-US" sz="2000" b="1" dirty="0" smtClean="0">
                <a:latin typeface="Gill Sans MT" panose="020B0502020104020203" pitchFamily="34" charset="0"/>
              </a:rPr>
              <a:t> run dev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819" y="3796753"/>
            <a:ext cx="10803563" cy="2035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18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>
          <a:xfrm>
            <a:off x="96841" y="1209251"/>
            <a:ext cx="11905861" cy="5458408"/>
          </a:xfrm>
          <a:prstGeom prst="roundRect">
            <a:avLst>
              <a:gd name="adj" fmla="val 2308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`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4500" y="411948"/>
            <a:ext cx="11558202" cy="557784"/>
          </a:xfrm>
        </p:spPr>
        <p:txBody>
          <a:bodyPr>
            <a:noAutofit/>
          </a:bodyPr>
          <a:lstStyle/>
          <a:p>
            <a:r>
              <a:rPr lang="en-US" sz="36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Step-10: Copy the link and Paste into browser</a:t>
            </a:r>
            <a:endParaRPr lang="en-US" sz="3600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44498" y="1302287"/>
            <a:ext cx="11204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After the </a:t>
            </a:r>
            <a:r>
              <a:rPr lang="en-US" sz="2000" b="1" dirty="0" smtClean="0">
                <a:latin typeface="Gill Sans MT" panose="020B0502020104020203" pitchFamily="34" charset="0"/>
              </a:rPr>
              <a:t>step-9</a:t>
            </a:r>
            <a:r>
              <a:rPr lang="en-US" sz="2000" dirty="0" smtClean="0">
                <a:latin typeface="Gill Sans MT" panose="020B0502020104020203" pitchFamily="34" charset="0"/>
              </a:rPr>
              <a:t> it will create one link.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Just copy the link and paste it into the browser.</a:t>
            </a:r>
            <a:endParaRPr lang="en-US" sz="2000" dirty="0">
              <a:latin typeface="Gill Sans MT" panose="020B0502020104020203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Now you can see react project is running on the browser successfully.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399" y="3624765"/>
            <a:ext cx="10124521" cy="2197744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H="1">
            <a:off x="5029200" y="4236098"/>
            <a:ext cx="1194401" cy="48519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6223601" y="3938455"/>
            <a:ext cx="3816138" cy="54023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Copy this link paste in the browser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2623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>
          <a:xfrm>
            <a:off x="167950" y="1212979"/>
            <a:ext cx="11905861" cy="5458408"/>
          </a:xfrm>
          <a:prstGeom prst="roundRect">
            <a:avLst>
              <a:gd name="adj" fmla="val 2308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Introduction to React </a:t>
            </a:r>
            <a:r>
              <a:rPr lang="en-US" sz="3600" b="1" dirty="0" err="1" smtClean="0">
                <a:solidFill>
                  <a:srgbClr val="0070C0"/>
                </a:solidFill>
                <a:latin typeface="Gill Sans MT" panose="020B0502020104020203" pitchFamily="34" charset="0"/>
              </a:rPr>
              <a:t>js</a:t>
            </a:r>
            <a:endParaRPr lang="en-US" sz="3600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sz="quarter" idx="13"/>
          </p:nvPr>
        </p:nvSpPr>
        <p:spPr>
          <a:xfrm>
            <a:off x="444500" y="1319348"/>
            <a:ext cx="8214308" cy="5245670"/>
          </a:xfrm>
        </p:spPr>
        <p:txBody>
          <a:bodyPr>
            <a:normAutofit/>
          </a:bodyPr>
          <a:lstStyle/>
          <a:p>
            <a:pPr algn="just"/>
            <a:r>
              <a:rPr lang="en-US" sz="24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Q.  What </a:t>
            </a:r>
            <a:r>
              <a:rPr lang="en-US" sz="2400" b="1" dirty="0">
                <a:solidFill>
                  <a:srgbClr val="0070C0"/>
                </a:solidFill>
                <a:latin typeface="Gill Sans MT" panose="020B0502020104020203" pitchFamily="34" charset="0"/>
              </a:rPr>
              <a:t>is </a:t>
            </a:r>
            <a:r>
              <a:rPr lang="en-US" sz="24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React.js?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sz="2000" dirty="0" smtClean="0">
                <a:solidFill>
                  <a:schemeClr val="tx1"/>
                </a:solidFill>
                <a:latin typeface="Gill Sans MT" panose="020B0502020104020203" pitchFamily="34" charset="0"/>
              </a:rPr>
              <a:t>React.js is a </a:t>
            </a:r>
            <a:r>
              <a:rPr lang="en-US" sz="2000" b="1" dirty="0" smtClean="0">
                <a:solidFill>
                  <a:schemeClr val="tx1"/>
                </a:solidFill>
                <a:latin typeface="Gill Sans MT" panose="020B0502020104020203" pitchFamily="34" charset="0"/>
              </a:rPr>
              <a:t>Frontend</a:t>
            </a:r>
            <a:r>
              <a:rPr lang="en-US" sz="2000" dirty="0" smtClean="0">
                <a:solidFill>
                  <a:schemeClr val="tx1"/>
                </a:solidFill>
                <a:latin typeface="Gill Sans MT" panose="020B0502020104020203" pitchFamily="34" charset="0"/>
              </a:rPr>
              <a:t> </a:t>
            </a:r>
            <a:r>
              <a:rPr lang="en-US" sz="2000" b="1" dirty="0" smtClean="0">
                <a:solidFill>
                  <a:schemeClr val="tx1"/>
                </a:solidFill>
                <a:latin typeface="Gill Sans MT" panose="020B0502020104020203" pitchFamily="34" charset="0"/>
              </a:rPr>
              <a:t>Javascript library </a:t>
            </a:r>
            <a:r>
              <a:rPr lang="en-US" sz="2000" dirty="0" smtClean="0">
                <a:solidFill>
                  <a:schemeClr val="tx1"/>
                </a:solidFill>
                <a:latin typeface="Gill Sans MT" panose="020B0502020104020203" pitchFamily="34" charset="0"/>
              </a:rPr>
              <a:t>used for building user interface (UI’s).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sz="2000" dirty="0" smtClean="0">
                <a:solidFill>
                  <a:schemeClr val="tx1"/>
                </a:solidFill>
                <a:latin typeface="Gill Sans MT" panose="020B0502020104020203" pitchFamily="34" charset="0"/>
              </a:rPr>
              <a:t>Specially react.js is used to create </a:t>
            </a:r>
            <a:r>
              <a:rPr lang="en-US" sz="2000" b="1" dirty="0" smtClean="0">
                <a:solidFill>
                  <a:schemeClr val="tx1"/>
                </a:solidFill>
                <a:latin typeface="Gill Sans MT" panose="020B0502020104020203" pitchFamily="34" charset="0"/>
              </a:rPr>
              <a:t>single-page applications </a:t>
            </a:r>
            <a:r>
              <a:rPr lang="en-US" sz="2000" dirty="0" smtClean="0">
                <a:solidFill>
                  <a:schemeClr val="tx1"/>
                </a:solidFill>
                <a:latin typeface="Gill Sans MT" panose="020B0502020104020203" pitchFamily="34" charset="0"/>
              </a:rPr>
              <a:t>(SPA).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sz="2000" dirty="0" smtClean="0">
                <a:solidFill>
                  <a:schemeClr val="tx1"/>
                </a:solidFill>
                <a:latin typeface="Gill Sans MT" panose="020B0502020104020203" pitchFamily="34" charset="0"/>
              </a:rPr>
              <a:t>It allows developers to create reusable UI components, making the development process faster and more efficient.</a:t>
            </a:r>
          </a:p>
          <a:p>
            <a:pPr algn="just"/>
            <a:endParaRPr lang="en-US" sz="2000" b="1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pic>
        <p:nvPicPr>
          <p:cNvPr id="2056" name="Picture 8" descr="Thinking PNG Transparent Images Free Download | Vector Files | Pngtre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8808" y="2248637"/>
            <a:ext cx="3188023" cy="3188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6827" y="4572000"/>
            <a:ext cx="4609654" cy="1860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404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" dur="20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>
          <a:xfrm>
            <a:off x="96841" y="1209251"/>
            <a:ext cx="11905861" cy="5458408"/>
          </a:xfrm>
          <a:prstGeom prst="roundRect">
            <a:avLst>
              <a:gd name="adj" fmla="val 2308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`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4500" y="411948"/>
            <a:ext cx="11558202" cy="557784"/>
          </a:xfrm>
        </p:spPr>
        <p:txBody>
          <a:bodyPr>
            <a:noAutofit/>
          </a:bodyPr>
          <a:lstStyle/>
          <a:p>
            <a:r>
              <a:rPr lang="en-US" sz="36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Congratulations you have created first react project</a:t>
            </a:r>
            <a:endParaRPr lang="en-US" sz="3600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744" y="1387130"/>
            <a:ext cx="10529713" cy="510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534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React.js</a:t>
            </a:r>
            <a:endParaRPr lang="en-US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44500" y="1463040"/>
            <a:ext cx="5330952" cy="4601748"/>
          </a:xfrm>
          <a:prstGeom prst="rect">
            <a:avLst/>
          </a:prstGeom>
          <a:solidFill>
            <a:srgbClr val="00206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500" dirty="0" smtClean="0">
                <a:latin typeface="Gill Sans MT" panose="020B0502020104020203" pitchFamily="34" charset="0"/>
              </a:rPr>
              <a:t>DAY-2</a:t>
            </a:r>
            <a:endParaRPr lang="en-US" sz="11500" dirty="0">
              <a:latin typeface="Gill Sans MT" panose="020B0502020104020203" pitchFamily="34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5980922" y="1481701"/>
            <a:ext cx="5766319" cy="4601748"/>
          </a:xfrm>
          <a:prstGeom prst="roundRect">
            <a:avLst>
              <a:gd name="adj" fmla="val 141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055567" y="1632857"/>
            <a:ext cx="559947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u="sng" dirty="0" smtClean="0"/>
              <a:t>Topics Covered</a:t>
            </a:r>
            <a:r>
              <a:rPr lang="en-US" b="1" dirty="0" smtClean="0"/>
              <a:t>:</a:t>
            </a:r>
          </a:p>
          <a:p>
            <a:pPr>
              <a:lnSpc>
                <a:spcPct val="150000"/>
              </a:lnSpc>
            </a:pPr>
            <a:endParaRPr lang="en-US" b="1" dirty="0" smtClean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 smtClean="0">
                <a:latin typeface="Gill Sans MT" panose="020B0502020104020203" pitchFamily="34" charset="0"/>
              </a:rPr>
              <a:t>React Folder Structure</a:t>
            </a:r>
            <a:endParaRPr lang="en-US" dirty="0">
              <a:latin typeface="Gill Sans MT" panose="020B0502020104020203" pitchFamily="34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 smtClean="0">
                <a:latin typeface="Gill Sans MT" panose="020B0502020104020203" pitchFamily="34" charset="0"/>
              </a:rPr>
              <a:t>React Folder Setup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 smtClean="0">
                <a:latin typeface="Gill Sans MT" panose="020B0502020104020203" pitchFamily="34" charset="0"/>
              </a:rPr>
              <a:t>JSX and JSX Rules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 smtClean="0">
                <a:latin typeface="Gill Sans MT" panose="020B0502020104020203" pitchFamily="34" charset="0"/>
              </a:rPr>
              <a:t>Fragments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 smtClean="0">
                <a:latin typeface="Gill Sans MT" panose="020B0502020104020203" pitchFamily="34" charset="0"/>
              </a:rPr>
              <a:t>JSX Expression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 smtClean="0">
                <a:latin typeface="Gill Sans MT" panose="020B0502020104020203" pitchFamily="34" charset="0"/>
              </a:rPr>
              <a:t>Components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 smtClean="0">
                <a:latin typeface="Gill Sans MT" panose="020B0502020104020203" pitchFamily="34" charset="0"/>
              </a:rPr>
              <a:t>List and Keys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 smtClean="0">
                <a:latin typeface="Gill Sans MT" panose="020B0502020104020203" pitchFamily="34" charset="0"/>
              </a:rPr>
              <a:t>Props</a:t>
            </a:r>
          </a:p>
        </p:txBody>
      </p:sp>
    </p:spTree>
    <p:extLst>
      <p:ext uri="{BB962C8B-B14F-4D97-AF65-F5344CB8AC3E}">
        <p14:creationId xmlns:p14="http://schemas.microsoft.com/office/powerpoint/2010/main" val="1386920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>
          <a:xfrm>
            <a:off x="96841" y="1209251"/>
            <a:ext cx="11905861" cy="5458408"/>
          </a:xfrm>
          <a:prstGeom prst="roundRect">
            <a:avLst>
              <a:gd name="adj" fmla="val 2308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`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4500" y="411948"/>
            <a:ext cx="11558202" cy="557784"/>
          </a:xfrm>
        </p:spPr>
        <p:txBody>
          <a:bodyPr>
            <a:noAutofit/>
          </a:bodyPr>
          <a:lstStyle/>
          <a:p>
            <a:r>
              <a:rPr lang="en-US" sz="36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React Folder Structure</a:t>
            </a:r>
            <a:endParaRPr lang="en-US" sz="3600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499" y="1270126"/>
            <a:ext cx="3514295" cy="529551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41346" y="1782573"/>
            <a:ext cx="3079102" cy="367105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41346" y="2221986"/>
            <a:ext cx="3079102" cy="367105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41346" y="2673855"/>
            <a:ext cx="3079102" cy="367105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55646" y="3103750"/>
            <a:ext cx="3079102" cy="367105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655646" y="3529688"/>
            <a:ext cx="3079102" cy="367105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655646" y="3978690"/>
            <a:ext cx="3079102" cy="367105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655646" y="4421351"/>
            <a:ext cx="3079102" cy="367105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694869" y="4880573"/>
            <a:ext cx="3079102" cy="367105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655646" y="5312712"/>
            <a:ext cx="3079102" cy="367105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662095" y="5746348"/>
            <a:ext cx="3079102" cy="367105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655646" y="6179984"/>
            <a:ext cx="3079102" cy="367105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/>
          <p:cNvCxnSpPr>
            <a:stCxn id="5" idx="3"/>
          </p:cNvCxnSpPr>
          <p:nvPr/>
        </p:nvCxnSpPr>
        <p:spPr>
          <a:xfrm flipV="1">
            <a:off x="3720448" y="1966125"/>
            <a:ext cx="1023864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4777274" y="2238095"/>
            <a:ext cx="5411755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latin typeface="Gill Sans MT" panose="020B0502020104020203" pitchFamily="34" charset="0"/>
              </a:rPr>
              <a:t>Stores all installed dependencies (auto-generated).</a:t>
            </a:r>
          </a:p>
        </p:txBody>
      </p:sp>
      <p:cxnSp>
        <p:nvCxnSpPr>
          <p:cNvPr id="21" name="Straight Arrow Connector 20"/>
          <p:cNvCxnSpPr/>
          <p:nvPr/>
        </p:nvCxnSpPr>
        <p:spPr>
          <a:xfrm flipV="1">
            <a:off x="3734748" y="2421862"/>
            <a:ext cx="1023864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3739634" y="2869123"/>
            <a:ext cx="1023864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3734748" y="3285742"/>
            <a:ext cx="1023864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3734748" y="3715708"/>
            <a:ext cx="1023864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3734748" y="4170208"/>
            <a:ext cx="1023864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3720448" y="4585313"/>
            <a:ext cx="1023864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V="1">
            <a:off x="3781403" y="5043249"/>
            <a:ext cx="1023864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3734748" y="5479681"/>
            <a:ext cx="1023864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V="1">
            <a:off x="3734748" y="5921953"/>
            <a:ext cx="1023864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V="1">
            <a:off x="3734748" y="6362503"/>
            <a:ext cx="1023864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4786605" y="2660602"/>
            <a:ext cx="5411755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>
                <a:latin typeface="Gill Sans MT" panose="020B0502020104020203" pitchFamily="34" charset="0"/>
              </a:rPr>
              <a:t>Contains static data likes images, and icons.</a:t>
            </a:r>
            <a:endParaRPr lang="en-US" dirty="0">
              <a:latin typeface="Gill Sans MT" panose="020B0502020104020203" pitchFamily="34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785930" y="3080721"/>
            <a:ext cx="5981598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>
                <a:latin typeface="Gill Sans MT" panose="020B0502020104020203" pitchFamily="34" charset="0"/>
              </a:rPr>
              <a:t>Main Source code folder (Components, styles, and logic)</a:t>
            </a:r>
            <a:endParaRPr lang="en-US" dirty="0">
              <a:latin typeface="Gill Sans MT" panose="020B0502020104020203" pitchFamily="34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786604" y="3504661"/>
            <a:ext cx="6111551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>
                <a:latin typeface="Gill Sans MT" panose="020B0502020104020203" pitchFamily="34" charset="0"/>
              </a:rPr>
              <a:t>Specifies files </a:t>
            </a:r>
            <a:r>
              <a:rPr lang="en-US" dirty="0" err="1" smtClean="0">
                <a:latin typeface="Gill Sans MT" panose="020B0502020104020203" pitchFamily="34" charset="0"/>
              </a:rPr>
              <a:t>Git</a:t>
            </a:r>
            <a:r>
              <a:rPr lang="en-US" dirty="0" smtClean="0">
                <a:latin typeface="Gill Sans MT" panose="020B0502020104020203" pitchFamily="34" charset="0"/>
              </a:rPr>
              <a:t> should be ignored. (e.g. </a:t>
            </a:r>
            <a:r>
              <a:rPr lang="en-US" dirty="0" err="1" smtClean="0">
                <a:latin typeface="Gill Sans MT" panose="020B0502020104020203" pitchFamily="34" charset="0"/>
              </a:rPr>
              <a:t>node_modules</a:t>
            </a:r>
            <a:r>
              <a:rPr lang="en-US" dirty="0" smtClean="0">
                <a:latin typeface="Gill Sans MT" panose="020B0502020104020203" pitchFamily="34" charset="0"/>
              </a:rPr>
              <a:t>)</a:t>
            </a:r>
            <a:endParaRPr lang="en-US" dirty="0">
              <a:latin typeface="Gill Sans MT" panose="020B0502020104020203" pitchFamily="34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4786603" y="3956599"/>
            <a:ext cx="6111551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>
                <a:latin typeface="Gill Sans MT" panose="020B0502020104020203" pitchFamily="34" charset="0"/>
              </a:rPr>
              <a:t>Configuration of </a:t>
            </a:r>
            <a:r>
              <a:rPr lang="en-US" dirty="0" err="1" smtClean="0">
                <a:latin typeface="Gill Sans MT" panose="020B0502020104020203" pitchFamily="34" charset="0"/>
              </a:rPr>
              <a:t>ESLint</a:t>
            </a:r>
            <a:r>
              <a:rPr lang="en-US" dirty="0" smtClean="0">
                <a:latin typeface="Gill Sans MT" panose="020B0502020104020203" pitchFamily="34" charset="0"/>
              </a:rPr>
              <a:t> (Code </a:t>
            </a:r>
            <a:r>
              <a:rPr lang="en-US" dirty="0" err="1" smtClean="0">
                <a:latin typeface="Gill Sans MT" panose="020B0502020104020203" pitchFamily="34" charset="0"/>
              </a:rPr>
              <a:t>linting</a:t>
            </a:r>
            <a:r>
              <a:rPr lang="en-US" dirty="0" smtClean="0">
                <a:latin typeface="Gill Sans MT" panose="020B0502020104020203" pitchFamily="34" charset="0"/>
              </a:rPr>
              <a:t> and formatting)</a:t>
            </a:r>
            <a:endParaRPr lang="en-US" dirty="0">
              <a:latin typeface="Gill Sans MT" panose="020B0502020104020203" pitchFamily="34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4777272" y="4387819"/>
            <a:ext cx="6111551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latin typeface="Gill Sans MT" panose="020B0502020104020203" pitchFamily="34" charset="0"/>
              </a:rPr>
              <a:t>The main HTML file where React attaches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4790662" y="4838968"/>
            <a:ext cx="6111551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latin typeface="Gill Sans MT" panose="020B0502020104020203" pitchFamily="34" charset="0"/>
              </a:rPr>
              <a:t>Auto-generated file to lock dependency versions.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4790662" y="5280790"/>
            <a:ext cx="6111551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latin typeface="Gill Sans MT" panose="020B0502020104020203" pitchFamily="34" charset="0"/>
              </a:rPr>
              <a:t>Defines project dependencies, scripts, and metadata.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4781331" y="5741336"/>
            <a:ext cx="6111551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latin typeface="Gill Sans MT" panose="020B0502020104020203" pitchFamily="34" charset="0"/>
              </a:rPr>
              <a:t>Documentation for the project (how to use/setup).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4778431" y="6184192"/>
            <a:ext cx="6111551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latin typeface="Gill Sans MT" panose="020B0502020104020203" pitchFamily="34" charset="0"/>
              </a:rPr>
              <a:t>Configuration file for </a:t>
            </a:r>
            <a:r>
              <a:rPr lang="en-US" dirty="0" err="1">
                <a:latin typeface="Gill Sans MT" panose="020B0502020104020203" pitchFamily="34" charset="0"/>
              </a:rPr>
              <a:t>Vite</a:t>
            </a:r>
            <a:r>
              <a:rPr lang="en-US" dirty="0">
                <a:latin typeface="Gill Sans MT" panose="020B0502020104020203" pitchFamily="34" charset="0"/>
              </a:rPr>
              <a:t> (fast build tool for React).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4785930" y="1783407"/>
            <a:ext cx="5411755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>
                <a:latin typeface="Gill Sans MT" panose="020B0502020104020203" pitchFamily="34" charset="0"/>
              </a:rPr>
              <a:t>Main React folder</a:t>
            </a:r>
            <a:endParaRPr lang="en-US" dirty="0"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5598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20" grpId="0" animBg="1"/>
      <p:bldP spid="31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44500" y="374626"/>
            <a:ext cx="11558202" cy="5577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bg2">
                    <a:lumMod val="2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36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React Folder Setup</a:t>
            </a:r>
            <a:endParaRPr lang="en-US" sz="3600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96841" y="1209251"/>
            <a:ext cx="11905861" cy="5458408"/>
          </a:xfrm>
          <a:prstGeom prst="roundRect">
            <a:avLst>
              <a:gd name="adj" fmla="val 2308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`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44500" y="1302287"/>
            <a:ext cx="112042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latin typeface="Gill Sans MT" panose="020B0502020104020203" pitchFamily="34" charset="0"/>
              </a:rPr>
              <a:t>Open the project in vs code </a:t>
            </a:r>
            <a:endParaRPr lang="en-US" sz="2000" dirty="0" smtClean="0">
              <a:latin typeface="Gill Sans MT" panose="020B0502020104020203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Delete </a:t>
            </a:r>
            <a:r>
              <a:rPr lang="en-US" sz="2000" dirty="0">
                <a:latin typeface="Gill Sans MT" panose="020B0502020104020203" pitchFamily="34" charset="0"/>
              </a:rPr>
              <a:t>the </a:t>
            </a:r>
            <a:r>
              <a:rPr lang="en-US" sz="2000" b="1" dirty="0" err="1">
                <a:solidFill>
                  <a:srgbClr val="FF0000"/>
                </a:solidFill>
                <a:latin typeface="Gill Sans MT" panose="020B0502020104020203" pitchFamily="34" charset="0"/>
              </a:rPr>
              <a:t>src</a:t>
            </a:r>
            <a:r>
              <a:rPr lang="en-US" sz="2000" dirty="0">
                <a:latin typeface="Gill Sans MT" panose="020B0502020104020203" pitchFamily="34" charset="0"/>
              </a:rPr>
              <a:t> folder to remove any pre-provided </a:t>
            </a:r>
            <a:r>
              <a:rPr lang="en-US" sz="2000" dirty="0" err="1">
                <a:latin typeface="Gill Sans MT" panose="020B0502020104020203" pitchFamily="34" charset="0"/>
              </a:rPr>
              <a:t>jsx</a:t>
            </a:r>
            <a:r>
              <a:rPr lang="en-US" sz="2000" dirty="0">
                <a:latin typeface="Gill Sans MT" panose="020B0502020104020203" pitchFamily="34" charset="0"/>
              </a:rPr>
              <a:t> and </a:t>
            </a:r>
            <a:r>
              <a:rPr lang="en-US" sz="2000" dirty="0" err="1">
                <a:latin typeface="Gill Sans MT" panose="020B0502020104020203" pitchFamily="34" charset="0"/>
              </a:rPr>
              <a:t>js</a:t>
            </a:r>
            <a:r>
              <a:rPr lang="en-US" sz="2000" dirty="0">
                <a:latin typeface="Gill Sans MT" panose="020B0502020104020203" pitchFamily="34" charset="0"/>
              </a:rPr>
              <a:t> files 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Create </a:t>
            </a:r>
            <a:r>
              <a:rPr lang="en-US" sz="2000" dirty="0">
                <a:latin typeface="Gill Sans MT" panose="020B0502020104020203" pitchFamily="34" charset="0"/>
              </a:rPr>
              <a:t>the </a:t>
            </a:r>
            <a:r>
              <a:rPr lang="en-US" sz="2000" dirty="0" err="1">
                <a:latin typeface="Gill Sans MT" panose="020B0502020104020203" pitchFamily="34" charset="0"/>
              </a:rPr>
              <a:t>src</a:t>
            </a:r>
            <a:r>
              <a:rPr lang="en-US" sz="2000" dirty="0">
                <a:latin typeface="Gill Sans MT" panose="020B0502020104020203" pitchFamily="34" charset="0"/>
              </a:rPr>
              <a:t> folder.  </a:t>
            </a:r>
            <a:r>
              <a:rPr lang="en-US" sz="2000" dirty="0" smtClean="0">
                <a:latin typeface="Gill Sans MT" panose="020B0502020104020203" pitchFamily="34" charset="0"/>
              </a:rPr>
              <a:t>This </a:t>
            </a:r>
            <a:r>
              <a:rPr lang="en-US" sz="2000" dirty="0">
                <a:latin typeface="Gill Sans MT" panose="020B0502020104020203" pitchFamily="34" charset="0"/>
              </a:rPr>
              <a:t>folder belongs to react. </a:t>
            </a:r>
            <a:endParaRPr lang="en-US" sz="2000" dirty="0" smtClean="0">
              <a:latin typeface="Gill Sans MT" panose="020B0502020104020203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Whatever </a:t>
            </a:r>
            <a:r>
              <a:rPr lang="en-US" sz="2000" dirty="0">
                <a:latin typeface="Gill Sans MT" panose="020B0502020104020203" pitchFamily="34" charset="0"/>
              </a:rPr>
              <a:t>code we have for react we need to write in </a:t>
            </a:r>
            <a:r>
              <a:rPr lang="en-US" sz="2000" b="1" dirty="0" err="1">
                <a:solidFill>
                  <a:srgbClr val="FF0000"/>
                </a:solidFill>
                <a:latin typeface="Gill Sans MT" panose="020B0502020104020203" pitchFamily="34" charset="0"/>
              </a:rPr>
              <a:t>src</a:t>
            </a:r>
            <a:r>
              <a:rPr lang="en-US" sz="2000" dirty="0">
                <a:latin typeface="Gill Sans MT" panose="020B0502020104020203" pitchFamily="34" charset="0"/>
              </a:rPr>
              <a:t> </a:t>
            </a:r>
            <a:r>
              <a:rPr lang="en-US" sz="2000" dirty="0" smtClean="0">
                <a:latin typeface="Gill Sans MT" panose="020B0502020104020203" pitchFamily="34" charset="0"/>
              </a:rPr>
              <a:t>only</a:t>
            </a:r>
            <a:r>
              <a:rPr lang="en-US" sz="2000" dirty="0">
                <a:latin typeface="Gill Sans MT" panose="020B0502020104020203" pitchFamily="34" charset="0"/>
              </a:rPr>
              <a:t> </a:t>
            </a:r>
            <a:r>
              <a:rPr lang="en-US" sz="2000" dirty="0" smtClean="0">
                <a:latin typeface="Gill Sans MT" panose="020B0502020104020203" pitchFamily="34" charset="0"/>
              </a:rPr>
              <a:t>with</a:t>
            </a:r>
            <a:r>
              <a:rPr lang="en-US" sz="2000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 </a:t>
            </a:r>
            <a:r>
              <a:rPr lang="en-US" sz="20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.</a:t>
            </a:r>
            <a:r>
              <a:rPr lang="en-US" sz="2000" b="1" dirty="0" err="1" smtClean="0">
                <a:solidFill>
                  <a:srgbClr val="0070C0"/>
                </a:solidFill>
                <a:latin typeface="Gill Sans MT" panose="020B0502020104020203" pitchFamily="34" charset="0"/>
              </a:rPr>
              <a:t>jsx</a:t>
            </a:r>
            <a:r>
              <a:rPr lang="en-US" sz="20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 </a:t>
            </a:r>
            <a:r>
              <a:rPr lang="en-US" sz="2000" dirty="0" smtClean="0">
                <a:latin typeface="Gill Sans MT" panose="020B0502020104020203" pitchFamily="34" charset="0"/>
              </a:rPr>
              <a:t>extension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Inside </a:t>
            </a:r>
            <a:r>
              <a:rPr lang="en-US" sz="2000" b="1" dirty="0" err="1">
                <a:solidFill>
                  <a:srgbClr val="FF0000"/>
                </a:solidFill>
                <a:latin typeface="Gill Sans MT" panose="020B0502020104020203" pitchFamily="34" charset="0"/>
              </a:rPr>
              <a:t>src</a:t>
            </a:r>
            <a:r>
              <a:rPr lang="en-US" sz="2000" dirty="0">
                <a:latin typeface="Gill Sans MT" panose="020B0502020104020203" pitchFamily="34" charset="0"/>
              </a:rPr>
              <a:t>, create </a:t>
            </a:r>
            <a:r>
              <a:rPr lang="en-US" sz="2000" b="1" dirty="0" err="1" smtClean="0">
                <a:solidFill>
                  <a:srgbClr val="0070C0"/>
                </a:solidFill>
                <a:latin typeface="Gill Sans MT" panose="020B0502020104020203" pitchFamily="34" charset="0"/>
              </a:rPr>
              <a:t>main.jsx</a:t>
            </a:r>
            <a:r>
              <a:rPr lang="en-US" sz="2000" dirty="0">
                <a:latin typeface="Gill Sans MT" panose="020B0502020104020203" pitchFamily="34" charset="0"/>
              </a:rPr>
              <a:t> </a:t>
            </a:r>
            <a:r>
              <a:rPr lang="en-US" sz="2000" dirty="0" smtClean="0">
                <a:latin typeface="Gill Sans MT" panose="020B0502020104020203" pitchFamily="34" charset="0"/>
              </a:rPr>
              <a:t>and </a:t>
            </a:r>
            <a:r>
              <a:rPr lang="en-US" sz="2000" b="1" dirty="0" err="1" smtClean="0">
                <a:solidFill>
                  <a:srgbClr val="0070C0"/>
                </a:solidFill>
                <a:latin typeface="Gill Sans MT" panose="020B0502020104020203" pitchFamily="34" charset="0"/>
              </a:rPr>
              <a:t>App.jsx</a:t>
            </a:r>
            <a:r>
              <a:rPr lang="en-US" sz="2000" dirty="0" smtClean="0">
                <a:latin typeface="Gill Sans MT" panose="020B0502020104020203" pitchFamily="34" charset="0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To </a:t>
            </a:r>
            <a:r>
              <a:rPr lang="en-US" sz="2000" dirty="0">
                <a:latin typeface="Gill Sans MT" panose="020B0502020104020203" pitchFamily="34" charset="0"/>
              </a:rPr>
              <a:t>create react application, we need two important modules </a:t>
            </a:r>
            <a:endParaRPr lang="en-US" sz="2000" dirty="0" smtClean="0">
              <a:latin typeface="Gill Sans MT" panose="020B05020201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000" dirty="0">
                <a:latin typeface="Gill Sans MT" panose="020B0502020104020203" pitchFamily="34" charset="0"/>
              </a:rPr>
              <a:t>	</a:t>
            </a:r>
            <a:r>
              <a:rPr lang="en-US" sz="2000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1</a:t>
            </a:r>
            <a:r>
              <a:rPr lang="en-US" sz="2000" dirty="0">
                <a:solidFill>
                  <a:srgbClr val="0070C0"/>
                </a:solidFill>
                <a:latin typeface="Gill Sans MT" panose="020B0502020104020203" pitchFamily="34" charset="0"/>
              </a:rPr>
              <a:t>. r</a:t>
            </a:r>
            <a:r>
              <a:rPr lang="en-US" sz="2000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eact 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rgbClr val="0070C0"/>
                </a:solidFill>
                <a:latin typeface="Gill Sans MT" panose="020B0502020104020203" pitchFamily="34" charset="0"/>
              </a:rPr>
              <a:t>	</a:t>
            </a:r>
            <a:r>
              <a:rPr lang="en-US" sz="2000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2</a:t>
            </a:r>
            <a:r>
              <a:rPr lang="en-US" sz="2000" dirty="0">
                <a:solidFill>
                  <a:srgbClr val="0070C0"/>
                </a:solidFill>
                <a:latin typeface="Gill Sans MT" panose="020B0502020104020203" pitchFamily="34" charset="0"/>
              </a:rPr>
              <a:t>. </a:t>
            </a:r>
            <a:r>
              <a:rPr lang="en-US" sz="2000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react-</a:t>
            </a:r>
            <a:r>
              <a:rPr lang="en-US" sz="2000" dirty="0" err="1" smtClean="0">
                <a:solidFill>
                  <a:srgbClr val="0070C0"/>
                </a:solidFill>
                <a:latin typeface="Gill Sans MT" panose="020B0502020104020203" pitchFamily="34" charset="0"/>
              </a:rPr>
              <a:t>dom</a:t>
            </a:r>
            <a:r>
              <a:rPr lang="en-US" sz="2000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/client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8816" y="4265828"/>
            <a:ext cx="7692109" cy="2127794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237102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44500" y="374626"/>
            <a:ext cx="11558202" cy="5577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bg2">
                    <a:lumMod val="2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36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JSX (Javascript and XML)</a:t>
            </a:r>
            <a:endParaRPr lang="en-US" sz="3600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96841" y="1209251"/>
            <a:ext cx="11905861" cy="5458408"/>
          </a:xfrm>
          <a:prstGeom prst="roundRect">
            <a:avLst>
              <a:gd name="adj" fmla="val 2308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`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44500" y="1498230"/>
            <a:ext cx="11204200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latin typeface="Gill Sans MT" panose="020B0502020104020203" pitchFamily="34" charset="0"/>
              </a:rPr>
              <a:t>JSX </a:t>
            </a:r>
            <a:r>
              <a:rPr lang="en-US" sz="2000" dirty="0" smtClean="0">
                <a:latin typeface="Gill Sans MT" panose="020B0502020104020203" pitchFamily="34" charset="0"/>
              </a:rPr>
              <a:t>stands for </a:t>
            </a:r>
            <a:r>
              <a:rPr lang="en-US" sz="2000" b="1" dirty="0" smtClean="0">
                <a:latin typeface="Gill Sans MT" panose="020B0502020104020203" pitchFamily="34" charset="0"/>
              </a:rPr>
              <a:t>Javascript and XML</a:t>
            </a:r>
            <a:r>
              <a:rPr lang="en-US" sz="2000" dirty="0" smtClean="0">
                <a:latin typeface="Gill Sans MT" panose="020B0502020104020203" pitchFamily="34" charset="0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It is a syntax extension for JavaScript that looks like HTML but works inside JavaScript.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This </a:t>
            </a:r>
            <a:r>
              <a:rPr lang="en-US" sz="2000" dirty="0">
                <a:latin typeface="Gill Sans MT" panose="020B0502020104020203" pitchFamily="34" charset="0"/>
              </a:rPr>
              <a:t>syntax allow us to write html code in react. </a:t>
            </a:r>
            <a:endParaRPr lang="en-US" sz="2000" dirty="0" smtClean="0">
              <a:latin typeface="Gill Sans MT" panose="020B0502020104020203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It </a:t>
            </a:r>
            <a:r>
              <a:rPr lang="en-US" sz="2000" dirty="0">
                <a:latin typeface="Gill Sans MT" panose="020B0502020104020203" pitchFamily="34" charset="0"/>
              </a:rPr>
              <a:t>looks similar to html but it is not. </a:t>
            </a:r>
            <a:endParaRPr lang="en-US" sz="2000" dirty="0" smtClean="0">
              <a:latin typeface="Gill Sans MT" panose="020B0502020104020203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Without </a:t>
            </a:r>
            <a:r>
              <a:rPr lang="en-US" sz="2000" dirty="0" err="1">
                <a:latin typeface="Gill Sans MT" panose="020B0502020104020203" pitchFamily="34" charset="0"/>
              </a:rPr>
              <a:t>jsx</a:t>
            </a:r>
            <a:r>
              <a:rPr lang="en-US" sz="2000" dirty="0">
                <a:latin typeface="Gill Sans MT" panose="020B0502020104020203" pitchFamily="34" charset="0"/>
              </a:rPr>
              <a:t> it is very difficult to create react application</a:t>
            </a:r>
            <a:r>
              <a:rPr lang="en-US" sz="2000" dirty="0" smtClean="0">
                <a:latin typeface="Gill Sans MT" panose="020B0502020104020203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endParaRPr lang="en-US" sz="2000" dirty="0" smtClean="0">
              <a:latin typeface="Gill Sans MT" panose="020B05020201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4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Q.  Why </a:t>
            </a:r>
            <a:r>
              <a:rPr lang="en-US" sz="2400" b="1" dirty="0">
                <a:solidFill>
                  <a:srgbClr val="0070C0"/>
                </a:solidFill>
                <a:latin typeface="Gill Sans MT" panose="020B0502020104020203" pitchFamily="34" charset="0"/>
              </a:rPr>
              <a:t>do we need JSX</a:t>
            </a:r>
            <a:r>
              <a:rPr lang="en-US" sz="24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?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 smtClean="0">
                <a:latin typeface="Gill Sans MT" panose="020B0502020104020203" pitchFamily="34" charset="0"/>
              </a:rPr>
              <a:t>Easier to write and read UI components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 smtClean="0">
                <a:latin typeface="Gill Sans MT" panose="020B0502020104020203" pitchFamily="34" charset="0"/>
              </a:rPr>
              <a:t>Allows us to write down mix code of javascript logic with UI components</a:t>
            </a:r>
          </a:p>
        </p:txBody>
      </p:sp>
    </p:spTree>
    <p:extLst>
      <p:ext uri="{BB962C8B-B14F-4D97-AF65-F5344CB8AC3E}">
        <p14:creationId xmlns:p14="http://schemas.microsoft.com/office/powerpoint/2010/main" val="4276754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44500" y="374626"/>
            <a:ext cx="11558202" cy="5577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bg2">
                    <a:lumMod val="2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36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Rules of JSX:</a:t>
            </a:r>
            <a:endParaRPr lang="en-US" sz="3600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96841" y="1218582"/>
            <a:ext cx="11905861" cy="5458408"/>
          </a:xfrm>
          <a:prstGeom prst="roundRect">
            <a:avLst>
              <a:gd name="adj" fmla="val 2308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`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44500" y="1675511"/>
            <a:ext cx="713195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 smtClean="0">
                <a:latin typeface="Gill Sans MT" panose="020B0502020104020203" pitchFamily="34" charset="0"/>
              </a:rPr>
              <a:t>JSX must have </a:t>
            </a:r>
            <a:r>
              <a:rPr lang="en-US" sz="2000" b="1" dirty="0" smtClean="0">
                <a:solidFill>
                  <a:srgbClr val="FF0000"/>
                </a:solidFill>
                <a:latin typeface="Gill Sans MT" panose="020B0502020104020203" pitchFamily="34" charset="0"/>
              </a:rPr>
              <a:t>one parent element</a:t>
            </a:r>
            <a:endParaRPr lang="en-US" sz="2000" dirty="0" smtClean="0">
              <a:latin typeface="Gill Sans MT" panose="020B0502020104020203" pitchFamily="34" charset="0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 smtClean="0">
                <a:latin typeface="Gill Sans MT" panose="020B0502020104020203" pitchFamily="34" charset="0"/>
              </a:rPr>
              <a:t>Self-Closing tags must have a </a:t>
            </a:r>
            <a:r>
              <a:rPr lang="en-US" sz="2000" b="1" dirty="0" smtClean="0">
                <a:solidFill>
                  <a:srgbClr val="FF0000"/>
                </a:solidFill>
                <a:latin typeface="Gill Sans MT" panose="020B0502020104020203" pitchFamily="34" charset="0"/>
              </a:rPr>
              <a:t>/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 smtClean="0">
                <a:latin typeface="Gill Sans MT" panose="020B0502020104020203" pitchFamily="34" charset="0"/>
              </a:rPr>
              <a:t>Use </a:t>
            </a:r>
            <a:r>
              <a:rPr lang="en-US" sz="2000" b="1" dirty="0" smtClean="0">
                <a:solidFill>
                  <a:srgbClr val="FF0000"/>
                </a:solidFill>
                <a:latin typeface="Gill Sans MT" panose="020B0502020104020203" pitchFamily="34" charset="0"/>
              </a:rPr>
              <a:t>{}</a:t>
            </a:r>
            <a:r>
              <a:rPr lang="en-US" sz="2000" dirty="0" smtClean="0">
                <a:latin typeface="Gill Sans MT" panose="020B0502020104020203" pitchFamily="34" charset="0"/>
              </a:rPr>
              <a:t> for Javascript expressions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 smtClean="0">
                <a:latin typeface="Gill Sans MT" panose="020B0502020104020203" pitchFamily="34" charset="0"/>
              </a:rPr>
              <a:t>JSX attributes use </a:t>
            </a:r>
            <a:r>
              <a:rPr lang="en-US" sz="2000" b="1" dirty="0" smtClean="0">
                <a:solidFill>
                  <a:srgbClr val="FF0000"/>
                </a:solidFill>
                <a:latin typeface="Gill Sans MT" panose="020B0502020104020203" pitchFamily="34" charset="0"/>
              </a:rPr>
              <a:t>camelcase</a:t>
            </a:r>
            <a:r>
              <a:rPr lang="en-US" sz="2000" dirty="0" smtClean="0">
                <a:latin typeface="Gill Sans MT" panose="020B0502020104020203" pitchFamily="34" charset="0"/>
              </a:rPr>
              <a:t> convention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 smtClean="0">
                <a:latin typeface="Gill Sans MT" panose="020B0502020104020203" pitchFamily="34" charset="0"/>
              </a:rPr>
              <a:t>To provide class in react we have to use </a:t>
            </a:r>
            <a:r>
              <a:rPr lang="en-US" sz="2000" b="1" dirty="0" err="1" smtClean="0">
                <a:solidFill>
                  <a:srgbClr val="00B050"/>
                </a:solidFill>
                <a:latin typeface="Gill Sans MT" panose="020B0502020104020203" pitchFamily="34" charset="0"/>
              </a:rPr>
              <a:t>className</a:t>
            </a:r>
            <a:r>
              <a:rPr lang="en-US" sz="2000" dirty="0" smtClean="0">
                <a:latin typeface="Gill Sans MT" panose="020B0502020104020203" pitchFamily="34" charset="0"/>
              </a:rPr>
              <a:t> as </a:t>
            </a:r>
            <a:r>
              <a:rPr lang="en-US" sz="2000" b="1" dirty="0" smtClean="0">
                <a:solidFill>
                  <a:srgbClr val="FF0000"/>
                </a:solidFill>
                <a:latin typeface="Gill Sans MT" panose="020B0502020104020203" pitchFamily="34" charset="0"/>
              </a:rPr>
              <a:t>class</a:t>
            </a:r>
            <a:r>
              <a:rPr lang="en-US" sz="2000" dirty="0" smtClean="0">
                <a:latin typeface="Gill Sans MT" panose="020B0502020104020203" pitchFamily="34" charset="0"/>
              </a:rPr>
              <a:t> is a keyword in javascript.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 smtClean="0">
                <a:latin typeface="Gill Sans MT" panose="020B0502020104020203" pitchFamily="34" charset="0"/>
              </a:rPr>
              <a:t>To link your label with input tag, we have to use for as </a:t>
            </a:r>
            <a:r>
              <a:rPr lang="en-US" sz="2000" b="1" dirty="0" err="1" smtClean="0">
                <a:solidFill>
                  <a:srgbClr val="00B050"/>
                </a:solidFill>
                <a:latin typeface="Gill Sans MT" panose="020B0502020104020203" pitchFamily="34" charset="0"/>
              </a:rPr>
              <a:t>htmlFor</a:t>
            </a:r>
            <a:r>
              <a:rPr lang="en-US" sz="2000" dirty="0">
                <a:latin typeface="Gill Sans MT" panose="020B0502020104020203" pitchFamily="34" charset="0"/>
              </a:rPr>
              <a:t> </a:t>
            </a:r>
            <a:r>
              <a:rPr lang="en-US" sz="2000" dirty="0" smtClean="0">
                <a:latin typeface="Gill Sans MT" panose="020B0502020104020203" pitchFamily="34" charset="0"/>
              </a:rPr>
              <a:t>as </a:t>
            </a:r>
            <a:r>
              <a:rPr lang="en-US" sz="2000" b="1" dirty="0" smtClean="0">
                <a:solidFill>
                  <a:srgbClr val="FF0000"/>
                </a:solidFill>
                <a:latin typeface="Gill Sans MT" panose="020B0502020104020203" pitchFamily="34" charset="0"/>
              </a:rPr>
              <a:t>for</a:t>
            </a:r>
            <a:r>
              <a:rPr lang="en-US" sz="2000" dirty="0" smtClean="0">
                <a:latin typeface="Gill Sans MT" panose="020B0502020104020203" pitchFamily="34" charset="0"/>
              </a:rPr>
              <a:t> is a keyword in javascript. 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 smtClean="0">
                <a:latin typeface="Gill Sans MT" panose="020B0502020104020203" pitchFamily="34" charset="0"/>
              </a:rPr>
              <a:t>User defined custom components should be in </a:t>
            </a:r>
            <a:r>
              <a:rPr lang="en-US" sz="2000" b="1" dirty="0" err="1" smtClean="0">
                <a:latin typeface="Gill Sans MT" panose="020B0502020104020203" pitchFamily="34" charset="0"/>
              </a:rPr>
              <a:t>PascalCase</a:t>
            </a:r>
            <a:r>
              <a:rPr lang="en-US" sz="2000" dirty="0" smtClean="0">
                <a:latin typeface="Gill Sans MT" panose="020B0502020104020203" pitchFamily="34" charset="0"/>
              </a:rPr>
              <a:t>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6457" y="2550854"/>
            <a:ext cx="4270222" cy="2499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048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44500" y="374626"/>
            <a:ext cx="11558202" cy="5577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bg2">
                    <a:lumMod val="2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36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What is Fragment in React.js?</a:t>
            </a:r>
            <a:endParaRPr lang="en-US" sz="3600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96841" y="1209251"/>
            <a:ext cx="11905861" cy="5458408"/>
          </a:xfrm>
          <a:prstGeom prst="roundRect">
            <a:avLst>
              <a:gd name="adj" fmla="val 2308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`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44500" y="1591535"/>
            <a:ext cx="10500308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A fragment in react is used to </a:t>
            </a:r>
            <a:r>
              <a:rPr lang="en-US" sz="2000" b="1" dirty="0" smtClean="0">
                <a:latin typeface="Gill Sans MT" panose="020B0502020104020203" pitchFamily="34" charset="0"/>
              </a:rPr>
              <a:t>group multiple elements </a:t>
            </a:r>
            <a:r>
              <a:rPr lang="en-US" sz="2000" dirty="0" smtClean="0">
                <a:latin typeface="Gill Sans MT" panose="020B0502020104020203" pitchFamily="34" charset="0"/>
              </a:rPr>
              <a:t>without adding an extra </a:t>
            </a:r>
            <a:r>
              <a:rPr lang="en-US" sz="2000" b="1" dirty="0" smtClean="0">
                <a:latin typeface="Gill Sans MT" panose="020B0502020104020203" pitchFamily="34" charset="0"/>
              </a:rPr>
              <a:t>DOM node </a:t>
            </a:r>
            <a:r>
              <a:rPr lang="en-US" sz="2000" dirty="0" smtClean="0">
                <a:latin typeface="Gill Sans MT" panose="020B0502020104020203" pitchFamily="34" charset="0"/>
              </a:rPr>
              <a:t>like a </a:t>
            </a:r>
            <a:r>
              <a:rPr lang="en-US" sz="2000" b="1" dirty="0" smtClean="0">
                <a:solidFill>
                  <a:srgbClr val="FF0000"/>
                </a:solidFill>
                <a:latin typeface="Gill Sans MT" panose="020B0502020104020203" pitchFamily="34" charset="0"/>
              </a:rPr>
              <a:t>&lt;div&gt;.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latin typeface="Gill Sans MT" panose="020B0502020104020203" pitchFamily="34" charset="0"/>
              </a:rPr>
              <a:t>Fragment is not a html element, it is react component. </a:t>
            </a:r>
            <a:endParaRPr lang="en-US" sz="2000" dirty="0" smtClean="0">
              <a:latin typeface="Gill Sans MT" panose="020B0502020104020203" pitchFamily="34" charset="0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We </a:t>
            </a:r>
            <a:r>
              <a:rPr lang="en-US" sz="2000" b="1" dirty="0">
                <a:latin typeface="Gill Sans MT" panose="020B0502020104020203" pitchFamily="34" charset="0"/>
              </a:rPr>
              <a:t>can not pass id </a:t>
            </a:r>
            <a:r>
              <a:rPr lang="en-US" sz="2000" dirty="0">
                <a:latin typeface="Gill Sans MT" panose="020B0502020104020203" pitchFamily="34" charset="0"/>
              </a:rPr>
              <a:t>or any other attribute to it. It is not adding to the </a:t>
            </a:r>
            <a:r>
              <a:rPr lang="en-US" sz="2000" dirty="0" smtClean="0">
                <a:latin typeface="Gill Sans MT" panose="020B0502020104020203" pitchFamily="34" charset="0"/>
              </a:rPr>
              <a:t>DOM, </a:t>
            </a:r>
            <a:r>
              <a:rPr lang="en-US" sz="2000" dirty="0">
                <a:latin typeface="Gill Sans MT" panose="020B0502020104020203" pitchFamily="34" charset="0"/>
              </a:rPr>
              <a:t>then how can we pass any attribute to it. </a:t>
            </a:r>
            <a:endParaRPr lang="en-US" sz="2000" dirty="0" smtClean="0">
              <a:latin typeface="Gill Sans MT" panose="020B0502020104020203" pitchFamily="34" charset="0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latin typeface="Gill Sans MT" panose="020B0502020104020203" pitchFamily="34" charset="0"/>
              </a:rPr>
              <a:t>It accepts only one attribute that is </a:t>
            </a:r>
            <a:r>
              <a:rPr lang="en-US" sz="2000" b="1" dirty="0">
                <a:solidFill>
                  <a:srgbClr val="00B050"/>
                </a:solidFill>
                <a:latin typeface="Gill Sans MT" panose="020B0502020104020203" pitchFamily="34" charset="0"/>
              </a:rPr>
              <a:t>key</a:t>
            </a:r>
            <a:r>
              <a:rPr lang="en-US" sz="2000" dirty="0">
                <a:latin typeface="Gill Sans MT" panose="020B0502020104020203" pitchFamily="34" charset="0"/>
              </a:rPr>
              <a:t>, we will see this key later. </a:t>
            </a:r>
            <a:endParaRPr lang="en-US" sz="2000" dirty="0" smtClean="0">
              <a:latin typeface="Gill Sans MT" panose="020B0502020104020203" pitchFamily="34" charset="0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If </a:t>
            </a:r>
            <a:r>
              <a:rPr lang="en-US" sz="2000" dirty="0">
                <a:latin typeface="Gill Sans MT" panose="020B0502020104020203" pitchFamily="34" charset="0"/>
              </a:rPr>
              <a:t>we want to provide attributes, we need to go with html elements</a:t>
            </a:r>
            <a:r>
              <a:rPr lang="en-US" sz="2000" dirty="0" smtClean="0">
                <a:latin typeface="Gill Sans MT" panose="020B0502020104020203" pitchFamily="34" charset="0"/>
              </a:rPr>
              <a:t>.</a:t>
            </a:r>
            <a:endParaRPr lang="en-US" sz="2000" dirty="0"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5644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44500" y="141361"/>
            <a:ext cx="11558202" cy="5577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bg2">
                    <a:lumMod val="2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3600" b="1" dirty="0">
                <a:solidFill>
                  <a:srgbClr val="0070C0"/>
                </a:solidFill>
                <a:latin typeface="Gill Sans MT" panose="020B0502020104020203" pitchFamily="34" charset="0"/>
              </a:rPr>
              <a:t>Q. How to use Fragments?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96841" y="1209251"/>
            <a:ext cx="11905861" cy="5458408"/>
          </a:xfrm>
          <a:prstGeom prst="roundRect">
            <a:avLst>
              <a:gd name="adj" fmla="val 2308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`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706017" y="1490581"/>
            <a:ext cx="9828244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250000"/>
              </a:lnSpc>
              <a:buFont typeface="+mj-lt"/>
              <a:buAutoNum type="arabicPeriod"/>
            </a:pPr>
            <a:r>
              <a:rPr lang="en-US" sz="2000" dirty="0" smtClean="0">
                <a:latin typeface="Gill Sans MT" panose="020B0502020104020203" pitchFamily="34" charset="0"/>
              </a:rPr>
              <a:t>Using </a:t>
            </a:r>
            <a:r>
              <a:rPr lang="en-US" sz="2000" b="1" dirty="0">
                <a:solidFill>
                  <a:srgbClr val="FF0000"/>
                </a:solidFill>
                <a:latin typeface="Gill Sans MT" panose="020B0502020104020203" pitchFamily="34" charset="0"/>
              </a:rPr>
              <a:t>&lt;</a:t>
            </a:r>
            <a:r>
              <a:rPr lang="en-US" sz="2000" b="1" dirty="0" err="1">
                <a:solidFill>
                  <a:srgbClr val="FF0000"/>
                </a:solidFill>
                <a:latin typeface="Gill Sans MT" panose="020B0502020104020203" pitchFamily="34" charset="0"/>
              </a:rPr>
              <a:t>React.Fragment</a:t>
            </a:r>
            <a:r>
              <a:rPr lang="en-US" sz="2000" b="1" dirty="0">
                <a:solidFill>
                  <a:srgbClr val="FF0000"/>
                </a:solidFill>
                <a:latin typeface="Gill Sans MT" panose="020B0502020104020203" pitchFamily="34" charset="0"/>
              </a:rPr>
              <a:t>&gt;</a:t>
            </a:r>
          </a:p>
          <a:p>
            <a:pPr marL="457200" indent="-457200">
              <a:lnSpc>
                <a:spcPct val="250000"/>
              </a:lnSpc>
              <a:buFont typeface="+mj-lt"/>
              <a:buAutoNum type="arabicPeriod"/>
            </a:pPr>
            <a:r>
              <a:rPr lang="en-US" sz="2000" dirty="0">
                <a:latin typeface="Gill Sans MT" panose="020B0502020104020203" pitchFamily="34" charset="0"/>
              </a:rPr>
              <a:t>Using Short Syntax ( </a:t>
            </a:r>
            <a:r>
              <a:rPr lang="en-US" sz="2000" b="1" dirty="0">
                <a:solidFill>
                  <a:srgbClr val="FF0000"/>
                </a:solidFill>
                <a:latin typeface="Gill Sans MT" panose="020B0502020104020203" pitchFamily="34" charset="0"/>
              </a:rPr>
              <a:t>&lt;&gt; </a:t>
            </a:r>
            <a:r>
              <a:rPr lang="en-US" sz="2000" dirty="0">
                <a:latin typeface="Gill Sans MT" panose="020B0502020104020203" pitchFamily="34" charset="0"/>
              </a:rPr>
              <a:t>and </a:t>
            </a:r>
            <a:r>
              <a:rPr lang="en-US" sz="2000" b="1" dirty="0">
                <a:solidFill>
                  <a:srgbClr val="FF0000"/>
                </a:solidFill>
                <a:latin typeface="Gill Sans MT" panose="020B0502020104020203" pitchFamily="34" charset="0"/>
              </a:rPr>
              <a:t>&lt;/&gt;</a:t>
            </a:r>
            <a:r>
              <a:rPr lang="en-US" sz="2000" dirty="0">
                <a:latin typeface="Gill Sans MT" panose="020B0502020104020203" pitchFamily="34" charset="0"/>
              </a:rPr>
              <a:t> ) </a:t>
            </a:r>
          </a:p>
          <a:p>
            <a:pPr>
              <a:lnSpc>
                <a:spcPct val="250000"/>
              </a:lnSpc>
            </a:pPr>
            <a:r>
              <a:rPr lang="en-US" sz="2000" b="1" dirty="0">
                <a:solidFill>
                  <a:srgbClr val="00B050"/>
                </a:solidFill>
                <a:latin typeface="Gill Sans MT" panose="020B0502020104020203" pitchFamily="34" charset="0"/>
              </a:rPr>
              <a:t>Suggestion</a:t>
            </a:r>
            <a:r>
              <a:rPr lang="en-US" sz="2000" dirty="0">
                <a:latin typeface="Gill Sans MT" panose="020B0502020104020203" pitchFamily="34" charset="0"/>
              </a:rPr>
              <a:t>:  A shorter way to use fragments is by using empty angle brackets. ( </a:t>
            </a:r>
            <a:r>
              <a:rPr lang="en-US" sz="2000" b="1" dirty="0">
                <a:solidFill>
                  <a:srgbClr val="FF0000"/>
                </a:solidFill>
                <a:latin typeface="Gill Sans MT" panose="020B0502020104020203" pitchFamily="34" charset="0"/>
              </a:rPr>
              <a:t>&lt;&gt; </a:t>
            </a:r>
            <a:r>
              <a:rPr lang="en-US" sz="2000" dirty="0">
                <a:latin typeface="Gill Sans MT" panose="020B0502020104020203" pitchFamily="34" charset="0"/>
              </a:rPr>
              <a:t>and </a:t>
            </a:r>
            <a:r>
              <a:rPr lang="en-US" sz="2000" b="1" dirty="0">
                <a:solidFill>
                  <a:srgbClr val="FF0000"/>
                </a:solidFill>
                <a:latin typeface="Gill Sans MT" panose="020B0502020104020203" pitchFamily="34" charset="0"/>
              </a:rPr>
              <a:t>&lt;/&gt;</a:t>
            </a:r>
            <a:r>
              <a:rPr lang="en-US" sz="2000" dirty="0">
                <a:latin typeface="Gill Sans MT" panose="020B0502020104020203" pitchFamily="34" charset="0"/>
              </a:rPr>
              <a:t> ) </a:t>
            </a:r>
            <a:endParaRPr lang="en-US" sz="2000" dirty="0" smtClean="0">
              <a:latin typeface="Gill Sans MT" panose="020B0502020104020203" pitchFamily="34" charset="0"/>
            </a:endParaRPr>
          </a:p>
          <a:p>
            <a:pPr>
              <a:lnSpc>
                <a:spcPct val="250000"/>
              </a:lnSpc>
            </a:pPr>
            <a:r>
              <a:rPr lang="en-US" sz="2000" b="1" dirty="0" smtClean="0">
                <a:solidFill>
                  <a:srgbClr val="FF0000"/>
                </a:solidFill>
                <a:latin typeface="Gill Sans MT" panose="020B0502020104020203" pitchFamily="34" charset="0"/>
              </a:rPr>
              <a:t>Note</a:t>
            </a:r>
            <a:r>
              <a:rPr lang="en-US" sz="2000" dirty="0" smtClean="0">
                <a:latin typeface="Gill Sans MT" panose="020B0502020104020203" pitchFamily="34" charset="0"/>
              </a:rPr>
              <a:t>: We cannot pass key attributes in short fragment syntax.</a:t>
            </a:r>
            <a:endParaRPr lang="en-US" sz="2000" dirty="0"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9011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44500" y="374626"/>
            <a:ext cx="11558202" cy="5577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bg2">
                    <a:lumMod val="2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36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JSX Expression</a:t>
            </a:r>
            <a:endParaRPr lang="en-US" sz="3600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96841" y="1209251"/>
            <a:ext cx="11905861" cy="5458408"/>
          </a:xfrm>
          <a:prstGeom prst="roundRect">
            <a:avLst>
              <a:gd name="adj" fmla="val 2308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`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02328" y="1366415"/>
            <a:ext cx="12042545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latin typeface="Gill Sans MT" panose="020B0502020104020203" pitchFamily="34" charset="0"/>
              </a:rPr>
              <a:t>To use </a:t>
            </a:r>
            <a:r>
              <a:rPr lang="en-US" sz="2000" dirty="0" err="1">
                <a:latin typeface="Gill Sans MT" panose="020B0502020104020203" pitchFamily="34" charset="0"/>
              </a:rPr>
              <a:t>js</a:t>
            </a:r>
            <a:r>
              <a:rPr lang="en-US" sz="2000" dirty="0">
                <a:latin typeface="Gill Sans MT" panose="020B0502020104020203" pitchFamily="34" charset="0"/>
              </a:rPr>
              <a:t> variables or </a:t>
            </a:r>
            <a:r>
              <a:rPr lang="en-US" sz="2000" dirty="0" err="1">
                <a:latin typeface="Gill Sans MT" panose="020B0502020104020203" pitchFamily="34" charset="0"/>
              </a:rPr>
              <a:t>js</a:t>
            </a:r>
            <a:r>
              <a:rPr lang="en-US" sz="2000" dirty="0">
                <a:latin typeface="Gill Sans MT" panose="020B0502020104020203" pitchFamily="34" charset="0"/>
              </a:rPr>
              <a:t> </a:t>
            </a:r>
            <a:r>
              <a:rPr lang="en-US" sz="2000" dirty="0" smtClean="0">
                <a:latin typeface="Gill Sans MT" panose="020B0502020104020203" pitchFamily="34" charset="0"/>
              </a:rPr>
              <a:t>syntax </a:t>
            </a:r>
            <a:r>
              <a:rPr lang="en-US" sz="2000" dirty="0">
                <a:latin typeface="Gill Sans MT" panose="020B0502020104020203" pitchFamily="34" charset="0"/>
              </a:rPr>
              <a:t>in our </a:t>
            </a:r>
            <a:r>
              <a:rPr lang="en-US" sz="2000" dirty="0" err="1">
                <a:latin typeface="Gill Sans MT" panose="020B0502020104020203" pitchFamily="34" charset="0"/>
              </a:rPr>
              <a:t>jsx</a:t>
            </a:r>
            <a:r>
              <a:rPr lang="en-US" sz="2000" dirty="0">
                <a:latin typeface="Gill Sans MT" panose="020B0502020104020203" pitchFamily="34" charset="0"/>
              </a:rPr>
              <a:t> template, we have to use a pair of curly braces, this is called a </a:t>
            </a:r>
            <a:r>
              <a:rPr lang="en-US" sz="2000" b="1" dirty="0" err="1">
                <a:latin typeface="Gill Sans MT" panose="020B0502020104020203" pitchFamily="34" charset="0"/>
              </a:rPr>
              <a:t>jsx</a:t>
            </a:r>
            <a:r>
              <a:rPr lang="en-US" sz="2000" b="1" dirty="0">
                <a:latin typeface="Gill Sans MT" panose="020B0502020104020203" pitchFamily="34" charset="0"/>
              </a:rPr>
              <a:t> </a:t>
            </a:r>
            <a:r>
              <a:rPr lang="en-US" sz="2000" b="1" dirty="0" smtClean="0">
                <a:latin typeface="Gill Sans MT" panose="020B0502020104020203" pitchFamily="34" charset="0"/>
              </a:rPr>
              <a:t>expression </a:t>
            </a:r>
            <a:r>
              <a:rPr lang="en-US" sz="2000" b="1" dirty="0" smtClean="0">
                <a:solidFill>
                  <a:srgbClr val="FF0000"/>
                </a:solidFill>
                <a:latin typeface="Gill Sans MT" panose="020B0502020104020203" pitchFamily="34" charset="0"/>
              </a:rPr>
              <a:t>{ }</a:t>
            </a:r>
            <a:r>
              <a:rPr lang="en-US" sz="2000" dirty="0" smtClean="0">
                <a:latin typeface="Gill Sans MT" panose="020B0502020104020203" pitchFamily="34" charset="0"/>
              </a:rPr>
              <a:t>. 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Don't </a:t>
            </a:r>
            <a:r>
              <a:rPr lang="en-US" sz="2000" dirty="0">
                <a:latin typeface="Gill Sans MT" panose="020B0502020104020203" pitchFamily="34" charset="0"/>
              </a:rPr>
              <a:t>take it as an object, a pair of curly braces in the </a:t>
            </a:r>
            <a:r>
              <a:rPr lang="en-US" sz="2000" dirty="0" err="1">
                <a:latin typeface="Gill Sans MT" panose="020B0502020104020203" pitchFamily="34" charset="0"/>
              </a:rPr>
              <a:t>jsx</a:t>
            </a:r>
            <a:r>
              <a:rPr lang="en-US" sz="2000" dirty="0">
                <a:latin typeface="Gill Sans MT" panose="020B0502020104020203" pitchFamily="34" charset="0"/>
              </a:rPr>
              <a:t> is a </a:t>
            </a:r>
            <a:r>
              <a:rPr lang="en-US" sz="2000" dirty="0" err="1">
                <a:latin typeface="Gill Sans MT" panose="020B0502020104020203" pitchFamily="34" charset="0"/>
              </a:rPr>
              <a:t>jsx</a:t>
            </a:r>
            <a:r>
              <a:rPr lang="en-US" sz="2000" dirty="0">
                <a:latin typeface="Gill Sans MT" panose="020B0502020104020203" pitchFamily="34" charset="0"/>
              </a:rPr>
              <a:t> expression</a:t>
            </a:r>
            <a:r>
              <a:rPr lang="en-US" sz="2000" dirty="0" smtClean="0">
                <a:latin typeface="Gill Sans MT" panose="020B0502020104020203" pitchFamily="34" charset="0"/>
              </a:rPr>
              <a:t>.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solidFill>
                  <a:srgbClr val="FF0000"/>
                </a:solidFill>
                <a:latin typeface="Gill Sans MT" panose="020B0502020104020203" pitchFamily="34" charset="0"/>
              </a:rPr>
              <a:t>Important Note</a:t>
            </a:r>
            <a:r>
              <a:rPr lang="en-US" sz="2000" dirty="0" smtClean="0">
                <a:latin typeface="Gill Sans MT" panose="020B0502020104020203" pitchFamily="34" charset="0"/>
              </a:rPr>
              <a:t>: Inside expression we cannot render </a:t>
            </a:r>
            <a:r>
              <a:rPr lang="en-US" sz="2000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boolean/null/undefined</a:t>
            </a:r>
            <a:r>
              <a:rPr lang="en-US" sz="2000" dirty="0" smtClean="0">
                <a:latin typeface="Gill Sans MT" panose="020B0502020104020203" pitchFamily="34" charset="0"/>
              </a:rPr>
              <a:t> but we can use with conditions.</a:t>
            </a:r>
            <a:endParaRPr lang="en-US" sz="2000" dirty="0">
              <a:latin typeface="Gill Sans MT" panose="020B0502020104020203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781" y="3616460"/>
            <a:ext cx="5181756" cy="282709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6784" y="3616460"/>
            <a:ext cx="5190634" cy="2822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153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44500" y="374626"/>
            <a:ext cx="11558202" cy="5577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bg2">
                    <a:lumMod val="2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36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Components in React </a:t>
            </a:r>
            <a:r>
              <a:rPr lang="en-US" sz="3600" b="1" dirty="0" err="1" smtClean="0">
                <a:solidFill>
                  <a:srgbClr val="0070C0"/>
                </a:solidFill>
                <a:latin typeface="Gill Sans MT" panose="020B0502020104020203" pitchFamily="34" charset="0"/>
              </a:rPr>
              <a:t>js</a:t>
            </a:r>
            <a:endParaRPr lang="en-US" sz="3600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96841" y="1209251"/>
            <a:ext cx="11905861" cy="5458408"/>
          </a:xfrm>
          <a:prstGeom prst="roundRect">
            <a:avLst>
              <a:gd name="adj" fmla="val 2308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`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44500" y="1348939"/>
            <a:ext cx="1126541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React follows component-based architecture.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A component in react is </a:t>
            </a:r>
            <a:r>
              <a:rPr lang="en-US" sz="2000" b="1" dirty="0" smtClean="0">
                <a:latin typeface="Gill Sans MT" panose="020B0502020104020203" pitchFamily="34" charset="0"/>
              </a:rPr>
              <a:t>reusable</a:t>
            </a:r>
            <a:r>
              <a:rPr lang="en-US" sz="2000" dirty="0" smtClean="0">
                <a:latin typeface="Gill Sans MT" panose="020B0502020104020203" pitchFamily="34" charset="0"/>
              </a:rPr>
              <a:t>, </a:t>
            </a:r>
            <a:r>
              <a:rPr lang="en-US" sz="2000" b="1" dirty="0" smtClean="0">
                <a:latin typeface="Gill Sans MT" panose="020B0502020104020203" pitchFamily="34" charset="0"/>
              </a:rPr>
              <a:t>independent</a:t>
            </a:r>
            <a:r>
              <a:rPr lang="en-US" sz="2000" dirty="0" smtClean="0">
                <a:latin typeface="Gill Sans MT" panose="020B0502020104020203" pitchFamily="34" charset="0"/>
              </a:rPr>
              <a:t> javascript functions that can be used multiple times within an application.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Components allows us to </a:t>
            </a:r>
            <a:r>
              <a:rPr lang="en-US" sz="2000" b="1" dirty="0" smtClean="0">
                <a:latin typeface="Gill Sans MT" panose="020B0502020104020203" pitchFamily="34" charset="0"/>
              </a:rPr>
              <a:t>break down </a:t>
            </a:r>
            <a:r>
              <a:rPr lang="en-US" sz="2000" dirty="0" smtClean="0">
                <a:latin typeface="Gill Sans MT" panose="020B0502020104020203" pitchFamily="34" charset="0"/>
              </a:rPr>
              <a:t>the UI into smaller parts.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7543" y="3427619"/>
            <a:ext cx="9295706" cy="2974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902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>
          <a:xfrm>
            <a:off x="167950" y="1212979"/>
            <a:ext cx="11905861" cy="5458408"/>
          </a:xfrm>
          <a:prstGeom prst="roundRect">
            <a:avLst>
              <a:gd name="adj" fmla="val 2308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History to React </a:t>
            </a:r>
            <a:r>
              <a:rPr lang="en-US" sz="3600" b="1" dirty="0" err="1" smtClean="0">
                <a:solidFill>
                  <a:srgbClr val="0070C0"/>
                </a:solidFill>
                <a:latin typeface="Gill Sans MT" panose="020B0502020104020203" pitchFamily="34" charset="0"/>
              </a:rPr>
              <a:t>js</a:t>
            </a:r>
            <a:endParaRPr lang="en-US" sz="3600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sz="quarter" idx="13"/>
          </p:nvPr>
        </p:nvSpPr>
        <p:spPr>
          <a:xfrm>
            <a:off x="444500" y="1319348"/>
            <a:ext cx="8214308" cy="5245670"/>
          </a:xfrm>
        </p:spPr>
        <p:txBody>
          <a:bodyPr>
            <a:normAutofit/>
          </a:bodyPr>
          <a:lstStyle/>
          <a:p>
            <a:pPr marL="457200" indent="-457200" algn="just">
              <a:buAutoNum type="alphaUcPeriod" startAt="17"/>
            </a:pPr>
            <a:r>
              <a:rPr lang="en-US" sz="24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Who created React.js?</a:t>
            </a:r>
          </a:p>
          <a:p>
            <a:pPr marL="457200" indent="-457200" algn="just">
              <a:buFont typeface="Wingdings" panose="05000000000000000000" pitchFamily="2" charset="2"/>
              <a:buChar char="§"/>
            </a:pPr>
            <a:r>
              <a:rPr lang="en-US" sz="2000" dirty="0" smtClean="0">
                <a:solidFill>
                  <a:schemeClr val="tx1"/>
                </a:solidFill>
                <a:latin typeface="Gill Sans MT" panose="020B0502020104020203" pitchFamily="34" charset="0"/>
              </a:rPr>
              <a:t>React.js developed by </a:t>
            </a:r>
            <a:r>
              <a:rPr lang="en-US" sz="2000" b="1" dirty="0" smtClean="0">
                <a:solidFill>
                  <a:schemeClr val="tx1"/>
                </a:solidFill>
                <a:latin typeface="Gill Sans MT" panose="020B0502020104020203" pitchFamily="34" charset="0"/>
              </a:rPr>
              <a:t>Jordan </a:t>
            </a:r>
            <a:r>
              <a:rPr lang="en-US" sz="2000" b="1" dirty="0" err="1" smtClean="0">
                <a:solidFill>
                  <a:schemeClr val="tx1"/>
                </a:solidFill>
                <a:latin typeface="Gill Sans MT" panose="020B0502020104020203" pitchFamily="34" charset="0"/>
              </a:rPr>
              <a:t>Walke</a:t>
            </a:r>
            <a:r>
              <a:rPr lang="en-US" sz="2000" b="1" dirty="0" smtClean="0">
                <a:solidFill>
                  <a:schemeClr val="tx1"/>
                </a:solidFill>
                <a:latin typeface="Gill Sans MT" panose="020B0502020104020203" pitchFamily="34" charset="0"/>
              </a:rPr>
              <a:t>, </a:t>
            </a:r>
            <a:r>
              <a:rPr lang="en-US" sz="2000" dirty="0">
                <a:latin typeface="Gill Sans MT" panose="020B0502020104020203" pitchFamily="34" charset="0"/>
              </a:rPr>
              <a:t>a software engineer at </a:t>
            </a:r>
            <a:r>
              <a:rPr lang="en-US" sz="2000" b="1" dirty="0" smtClean="0">
                <a:latin typeface="Gill Sans MT" panose="020B0502020104020203" pitchFamily="34" charset="0"/>
              </a:rPr>
              <a:t>Facebook.</a:t>
            </a:r>
          </a:p>
          <a:p>
            <a:pPr marL="457200" indent="-457200" algn="just">
              <a:buFont typeface="Wingdings" panose="05000000000000000000" pitchFamily="2" charset="2"/>
              <a:buChar char="§"/>
            </a:pPr>
            <a:r>
              <a:rPr lang="en-US" sz="2000" dirty="0" smtClean="0">
                <a:solidFill>
                  <a:schemeClr val="tx1"/>
                </a:solidFill>
                <a:latin typeface="Gill Sans MT" panose="020B0502020104020203" pitchFamily="34" charset="0"/>
              </a:rPr>
              <a:t>He created react in 2011 as internal tool to improve the performance of Facebook’s </a:t>
            </a:r>
            <a:r>
              <a:rPr lang="en-US" sz="2000" b="1" dirty="0" smtClean="0">
                <a:solidFill>
                  <a:schemeClr val="tx1"/>
                </a:solidFill>
                <a:latin typeface="Gill Sans MT" panose="020B0502020104020203" pitchFamily="34" charset="0"/>
              </a:rPr>
              <a:t>News Feed </a:t>
            </a:r>
            <a:r>
              <a:rPr lang="en-US" sz="2000" dirty="0" smtClean="0">
                <a:solidFill>
                  <a:schemeClr val="tx1"/>
                </a:solidFill>
                <a:latin typeface="Gill Sans MT" panose="020B0502020104020203" pitchFamily="34" charset="0"/>
              </a:rPr>
              <a:t>Section.</a:t>
            </a:r>
          </a:p>
          <a:p>
            <a:pPr marL="457200" indent="-457200" algn="just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1"/>
                </a:solidFill>
                <a:latin typeface="Gill Sans MT" panose="020B0502020104020203" pitchFamily="34" charset="0"/>
              </a:rPr>
              <a:t>React was officially </a:t>
            </a:r>
            <a:r>
              <a:rPr lang="en-US" sz="2000" b="1" dirty="0">
                <a:solidFill>
                  <a:schemeClr val="tx1"/>
                </a:solidFill>
                <a:latin typeface="Gill Sans MT" panose="020B0502020104020203" pitchFamily="34" charset="0"/>
              </a:rPr>
              <a:t>released to the public in 2013</a:t>
            </a:r>
            <a:r>
              <a:rPr lang="en-US" sz="2000" dirty="0">
                <a:solidFill>
                  <a:schemeClr val="tx1"/>
                </a:solidFill>
                <a:latin typeface="Gill Sans MT" panose="020B0502020104020203" pitchFamily="34" charset="0"/>
              </a:rPr>
              <a:t> as an open-source JavaScript library</a:t>
            </a:r>
            <a:r>
              <a:rPr lang="en-US" sz="2000" dirty="0" smtClean="0">
                <a:solidFill>
                  <a:schemeClr val="tx1"/>
                </a:solidFill>
                <a:latin typeface="Gill Sans MT" panose="020B0502020104020203" pitchFamily="34" charset="0"/>
              </a:rPr>
              <a:t>.</a:t>
            </a:r>
          </a:p>
          <a:p>
            <a:pPr marL="457200" indent="-457200" algn="just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1"/>
                </a:solidFill>
                <a:latin typeface="Gill Sans MT" panose="020B0502020104020203" pitchFamily="34" charset="0"/>
              </a:rPr>
              <a:t>It is now an </a:t>
            </a:r>
            <a:r>
              <a:rPr lang="en-US" sz="2000" b="1" dirty="0">
                <a:solidFill>
                  <a:schemeClr val="tx1"/>
                </a:solidFill>
                <a:latin typeface="Gill Sans MT" panose="020B0502020104020203" pitchFamily="34" charset="0"/>
              </a:rPr>
              <a:t>open-source</a:t>
            </a:r>
            <a:r>
              <a:rPr lang="en-US" sz="2000" dirty="0">
                <a:solidFill>
                  <a:schemeClr val="tx1"/>
                </a:solidFill>
                <a:latin typeface="Gill Sans MT" panose="020B0502020104020203" pitchFamily="34" charset="0"/>
              </a:rPr>
              <a:t> library used by developers worldwide</a:t>
            </a:r>
            <a:r>
              <a:rPr lang="en-US" sz="2000" dirty="0" smtClean="0">
                <a:solidFill>
                  <a:schemeClr val="tx1"/>
                </a:solidFill>
                <a:latin typeface="Gill Sans MT" panose="020B0502020104020203" pitchFamily="34" charset="0"/>
              </a:rPr>
              <a:t>.</a:t>
            </a:r>
          </a:p>
          <a:p>
            <a:pPr marL="457200" indent="-457200" algn="just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1"/>
                </a:solidFill>
                <a:latin typeface="Gill Sans MT" panose="020B0502020104020203" pitchFamily="34" charset="0"/>
              </a:rPr>
              <a:t>As of March 2025, React.js has had a total of </a:t>
            </a:r>
            <a:r>
              <a:rPr lang="en-US" sz="2000" b="1" dirty="0">
                <a:solidFill>
                  <a:schemeClr val="tx1"/>
                </a:solidFill>
                <a:latin typeface="Gill Sans MT" panose="020B0502020104020203" pitchFamily="34" charset="0"/>
              </a:rPr>
              <a:t>19 major versions</a:t>
            </a:r>
            <a:r>
              <a:rPr lang="en-US" sz="2000" dirty="0">
                <a:solidFill>
                  <a:schemeClr val="tx1"/>
                </a:solidFill>
                <a:latin typeface="Gill Sans MT" panose="020B0502020104020203" pitchFamily="34" charset="0"/>
              </a:rPr>
              <a:t> released. </a:t>
            </a:r>
            <a:endParaRPr lang="en-US" sz="2000" dirty="0" smtClean="0">
              <a:solidFill>
                <a:schemeClr val="tx1"/>
              </a:solidFill>
              <a:latin typeface="Gill Sans MT" panose="020B0502020104020203" pitchFamily="34" charset="0"/>
            </a:endParaRPr>
          </a:p>
          <a:p>
            <a:pPr algn="just"/>
            <a:endParaRPr lang="en-US" sz="2000" b="1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5358" y="2307053"/>
            <a:ext cx="3100512" cy="2859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635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44500" y="374626"/>
            <a:ext cx="11558202" cy="5577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bg2">
                    <a:lumMod val="2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36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Components in React </a:t>
            </a:r>
            <a:r>
              <a:rPr lang="en-US" sz="3600" b="1" dirty="0" err="1" smtClean="0">
                <a:solidFill>
                  <a:srgbClr val="0070C0"/>
                </a:solidFill>
                <a:latin typeface="Gill Sans MT" panose="020B0502020104020203" pitchFamily="34" charset="0"/>
              </a:rPr>
              <a:t>js</a:t>
            </a:r>
            <a:endParaRPr lang="en-US" sz="3600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96841" y="1209251"/>
            <a:ext cx="11905861" cy="5458408"/>
          </a:xfrm>
          <a:prstGeom prst="roundRect">
            <a:avLst>
              <a:gd name="adj" fmla="val 2308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`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1438" y="1277495"/>
            <a:ext cx="8537592" cy="5292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355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44500" y="374626"/>
            <a:ext cx="11558202" cy="5577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bg2">
                    <a:lumMod val="2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endParaRPr lang="en-US" sz="3600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96841" y="1227912"/>
            <a:ext cx="11905861" cy="5458408"/>
          </a:xfrm>
          <a:prstGeom prst="roundRect">
            <a:avLst>
              <a:gd name="adj" fmla="val 2308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`</a:t>
            </a:r>
            <a:endParaRPr lang="en-US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512924" y="374626"/>
            <a:ext cx="11558202" cy="5577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bg2">
                    <a:lumMod val="2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36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How to create component?</a:t>
            </a:r>
            <a:endParaRPr lang="en-US" sz="3600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44500" y="1348939"/>
            <a:ext cx="11265418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Create </a:t>
            </a:r>
            <a:r>
              <a:rPr lang="en-US" sz="2000" dirty="0">
                <a:latin typeface="Gill Sans MT" panose="020B0502020104020203" pitchFamily="34" charset="0"/>
              </a:rPr>
              <a:t>a new component file in the </a:t>
            </a:r>
            <a:r>
              <a:rPr lang="en-US" sz="2000" b="1" dirty="0" err="1">
                <a:latin typeface="Gill Sans MT" panose="020B0502020104020203" pitchFamily="34" charset="0"/>
              </a:rPr>
              <a:t>src</a:t>
            </a:r>
            <a:r>
              <a:rPr lang="en-US" sz="2000" dirty="0">
                <a:latin typeface="Gill Sans MT" panose="020B0502020104020203" pitchFamily="34" charset="0"/>
              </a:rPr>
              <a:t> folder - You should use the extension as </a:t>
            </a:r>
            <a:r>
              <a:rPr lang="en-US" sz="2000" b="1" dirty="0" smtClean="0">
                <a:solidFill>
                  <a:srgbClr val="FF0000"/>
                </a:solidFill>
                <a:latin typeface="Gill Sans MT" panose="020B0502020104020203" pitchFamily="34" charset="0"/>
              </a:rPr>
              <a:t>.</a:t>
            </a:r>
            <a:r>
              <a:rPr lang="en-US" sz="2000" b="1" dirty="0" err="1" smtClean="0">
                <a:solidFill>
                  <a:srgbClr val="FF0000"/>
                </a:solidFill>
                <a:latin typeface="Gill Sans MT" panose="020B0502020104020203" pitchFamily="34" charset="0"/>
              </a:rPr>
              <a:t>jsx</a:t>
            </a:r>
            <a:r>
              <a:rPr lang="en-US" sz="2000" b="1" dirty="0" smtClean="0">
                <a:solidFill>
                  <a:srgbClr val="FF0000"/>
                </a:solidFill>
                <a:latin typeface="Gill Sans MT" panose="020B0502020104020203" pitchFamily="34" charset="0"/>
              </a:rPr>
              <a:t> </a:t>
            </a:r>
            <a:r>
              <a:rPr lang="en-US" sz="2000" dirty="0" smtClean="0">
                <a:latin typeface="Gill Sans MT" panose="020B0502020104020203" pitchFamily="34" charset="0"/>
              </a:rPr>
              <a:t>only. </a:t>
            </a:r>
          </a:p>
          <a:p>
            <a:pPr marL="342900" indent="-342900">
              <a:lnSpc>
                <a:spcPct val="2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The </a:t>
            </a:r>
            <a:r>
              <a:rPr lang="en-US" sz="2000" dirty="0">
                <a:latin typeface="Gill Sans MT" panose="020B0502020104020203" pitchFamily="34" charset="0"/>
              </a:rPr>
              <a:t>first alphabet of the file name should be capital </a:t>
            </a:r>
            <a:r>
              <a:rPr lang="en-US" sz="2000" dirty="0" err="1">
                <a:latin typeface="Gill Sans MT" panose="020B0502020104020203" pitchFamily="34" charset="0"/>
              </a:rPr>
              <a:t>Eg</a:t>
            </a:r>
            <a:r>
              <a:rPr lang="en-US" sz="2000" dirty="0">
                <a:latin typeface="Gill Sans MT" panose="020B0502020104020203" pitchFamily="34" charset="0"/>
              </a:rPr>
              <a:t> - </a:t>
            </a:r>
            <a:r>
              <a:rPr lang="en-US" sz="2000" b="1" dirty="0" err="1" smtClean="0">
                <a:solidFill>
                  <a:srgbClr val="FF0000"/>
                </a:solidFill>
                <a:latin typeface="Gill Sans MT" panose="020B0502020104020203" pitchFamily="34" charset="0"/>
              </a:rPr>
              <a:t>App.jsx</a:t>
            </a:r>
            <a:r>
              <a:rPr lang="en-US" sz="2000" dirty="0" smtClean="0">
                <a:latin typeface="Gill Sans MT" panose="020B0502020104020203" pitchFamily="34" charset="0"/>
              </a:rPr>
              <a:t> </a:t>
            </a:r>
          </a:p>
          <a:p>
            <a:pPr marL="342900" indent="-342900">
              <a:lnSpc>
                <a:spcPct val="2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You </a:t>
            </a:r>
            <a:r>
              <a:rPr lang="en-US" sz="2000" dirty="0">
                <a:latin typeface="Gill Sans MT" panose="020B0502020104020203" pitchFamily="34" charset="0"/>
              </a:rPr>
              <a:t>can use the syntax of either </a:t>
            </a:r>
            <a:r>
              <a:rPr lang="en-US" sz="2000" dirty="0" smtClean="0">
                <a:latin typeface="Gill Sans MT" panose="020B0502020104020203" pitchFamily="34" charset="0"/>
              </a:rPr>
              <a:t>class-based-component </a:t>
            </a:r>
            <a:r>
              <a:rPr lang="en-US" sz="2000" dirty="0">
                <a:latin typeface="Gill Sans MT" panose="020B0502020104020203" pitchFamily="34" charset="0"/>
              </a:rPr>
              <a:t>or function-based-component. </a:t>
            </a:r>
            <a:endParaRPr lang="en-US" sz="2000" dirty="0" smtClean="0">
              <a:latin typeface="Gill Sans MT" panose="020B0502020104020203" pitchFamily="34" charset="0"/>
            </a:endParaRPr>
          </a:p>
          <a:p>
            <a:pPr marL="342900" indent="-342900">
              <a:lnSpc>
                <a:spcPct val="2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Then </a:t>
            </a:r>
            <a:r>
              <a:rPr lang="en-US" sz="2000" dirty="0">
                <a:latin typeface="Gill Sans MT" panose="020B0502020104020203" pitchFamily="34" charset="0"/>
              </a:rPr>
              <a:t>export your component. </a:t>
            </a:r>
          </a:p>
          <a:p>
            <a:pPr marL="342900" indent="-342900">
              <a:lnSpc>
                <a:spcPct val="2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And </a:t>
            </a:r>
            <a:r>
              <a:rPr lang="en-US" sz="2000" dirty="0">
                <a:latin typeface="Gill Sans MT" panose="020B0502020104020203" pitchFamily="34" charset="0"/>
              </a:rPr>
              <a:t>import it with proper address wherever you feel necessary and use it as custom defined tag (wrap inside angular braces)</a:t>
            </a:r>
            <a:endParaRPr lang="en-US" sz="2000" dirty="0" smtClean="0"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7730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44500" y="374626"/>
            <a:ext cx="11558202" cy="5577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bg2">
                    <a:lumMod val="2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36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Function Based Component in React </a:t>
            </a:r>
            <a:r>
              <a:rPr lang="en-US" sz="3600" b="1" dirty="0" err="1" smtClean="0">
                <a:solidFill>
                  <a:srgbClr val="0070C0"/>
                </a:solidFill>
                <a:latin typeface="Gill Sans MT" panose="020B0502020104020203" pitchFamily="34" charset="0"/>
              </a:rPr>
              <a:t>js</a:t>
            </a:r>
            <a:endParaRPr lang="en-US" sz="3600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96841" y="1209251"/>
            <a:ext cx="11905861" cy="5458408"/>
          </a:xfrm>
          <a:prstGeom prst="roundRect">
            <a:avLst>
              <a:gd name="adj" fmla="val 2308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`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44500" y="1348939"/>
            <a:ext cx="11265418" cy="4997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A functional component is just a Javascript function that returns JSX.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0940" y="2327406"/>
            <a:ext cx="7792537" cy="4143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028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44500" y="374626"/>
            <a:ext cx="11558202" cy="5577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bg2">
                    <a:lumMod val="2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endParaRPr lang="en-US" sz="3600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96841" y="1227912"/>
            <a:ext cx="11905861" cy="5458408"/>
          </a:xfrm>
          <a:prstGeom prst="roundRect">
            <a:avLst>
              <a:gd name="adj" fmla="val 2308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`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6319" y="3528611"/>
            <a:ext cx="8068801" cy="2429214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512924" y="374626"/>
            <a:ext cx="11558202" cy="5577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bg2">
                    <a:lumMod val="2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36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Extension – React Developer Tools</a:t>
            </a:r>
            <a:endParaRPr lang="en-US" sz="3600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44500" y="1348939"/>
            <a:ext cx="11265418" cy="1884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b="1" dirty="0">
                <a:latin typeface="Gill Sans MT" panose="020B0502020104020203" pitchFamily="34" charset="0"/>
              </a:rPr>
              <a:t>React Developer Tools</a:t>
            </a:r>
            <a:r>
              <a:rPr lang="en-US" sz="2000" dirty="0">
                <a:latin typeface="Gill Sans MT" panose="020B0502020104020203" pitchFamily="34" charset="0"/>
              </a:rPr>
              <a:t> is a browser extension that helps inspect and debug React components in real-time. </a:t>
            </a:r>
            <a:endParaRPr lang="en-US" sz="2000" dirty="0" smtClean="0">
              <a:latin typeface="Gill Sans MT" panose="020B0502020104020203" pitchFamily="34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It </a:t>
            </a:r>
            <a:r>
              <a:rPr lang="en-US" sz="2000" dirty="0">
                <a:latin typeface="Gill Sans MT" panose="020B0502020104020203" pitchFamily="34" charset="0"/>
              </a:rPr>
              <a:t>allows developers to view component hierarchy, props, state, and performance, making debugging easier. </a:t>
            </a:r>
            <a:endParaRPr lang="en-US" sz="2000" dirty="0" smtClean="0"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3438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44500" y="374626"/>
            <a:ext cx="11558202" cy="5577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bg2">
                    <a:lumMod val="2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endParaRPr lang="en-US" sz="3600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96841" y="1227912"/>
            <a:ext cx="11905861" cy="5458408"/>
          </a:xfrm>
          <a:prstGeom prst="roundRect">
            <a:avLst>
              <a:gd name="adj" fmla="val 2308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`</a:t>
            </a:r>
            <a:endParaRPr lang="en-US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512924" y="374626"/>
            <a:ext cx="11558202" cy="5577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bg2">
                    <a:lumMod val="2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36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List and Keys in React </a:t>
            </a:r>
            <a:r>
              <a:rPr lang="en-US" sz="3600" b="1" dirty="0" err="1" smtClean="0">
                <a:solidFill>
                  <a:srgbClr val="0070C0"/>
                </a:solidFill>
                <a:latin typeface="Gill Sans MT" panose="020B0502020104020203" pitchFamily="34" charset="0"/>
              </a:rPr>
              <a:t>js</a:t>
            </a:r>
            <a:endParaRPr lang="en-US" sz="3600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44500" y="1227912"/>
            <a:ext cx="11822015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en-US" sz="24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Q. What </a:t>
            </a:r>
            <a:r>
              <a:rPr lang="en-US" sz="2400" b="1" dirty="0">
                <a:solidFill>
                  <a:srgbClr val="0070C0"/>
                </a:solidFill>
                <a:latin typeface="Gill Sans MT" panose="020B0502020104020203" pitchFamily="34" charset="0"/>
              </a:rPr>
              <a:t>are Lists in React?</a:t>
            </a:r>
            <a:endParaRPr lang="en-US" sz="2400" b="1" dirty="0" smtClean="0">
              <a:solidFill>
                <a:srgbClr val="0070C0"/>
              </a:solidFill>
              <a:latin typeface="Gill Sans MT" panose="020B0502020104020203" pitchFamily="34" charset="0"/>
            </a:endParaRPr>
          </a:p>
          <a:p>
            <a:pPr marL="342900" indent="-342900">
              <a:lnSpc>
                <a:spcPct val="2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In React, a list is a </a:t>
            </a:r>
            <a:r>
              <a:rPr lang="en-US" sz="2000" b="1" dirty="0" smtClean="0">
                <a:latin typeface="Gill Sans MT" panose="020B0502020104020203" pitchFamily="34" charset="0"/>
              </a:rPr>
              <a:t>collection of items</a:t>
            </a:r>
            <a:r>
              <a:rPr lang="en-US" sz="2000" dirty="0" smtClean="0">
                <a:latin typeface="Gill Sans MT" panose="020B0502020104020203" pitchFamily="34" charset="0"/>
              </a:rPr>
              <a:t> (like an array) that we render dynamically using </a:t>
            </a:r>
            <a:r>
              <a:rPr lang="en-US" sz="2000" b="1" dirty="0" smtClean="0">
                <a:solidFill>
                  <a:srgbClr val="FF0000"/>
                </a:solidFill>
                <a:latin typeface="Gill Sans MT" panose="020B0502020104020203" pitchFamily="34" charset="0"/>
              </a:rPr>
              <a:t>.map()</a:t>
            </a:r>
          </a:p>
          <a:p>
            <a:pPr>
              <a:lnSpc>
                <a:spcPct val="250000"/>
              </a:lnSpc>
            </a:pPr>
            <a:r>
              <a:rPr lang="en-US" sz="24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Q. Why </a:t>
            </a:r>
            <a:r>
              <a:rPr lang="en-US" sz="2400" b="1" dirty="0">
                <a:solidFill>
                  <a:srgbClr val="0070C0"/>
                </a:solidFill>
                <a:latin typeface="Gill Sans MT" panose="020B0502020104020203" pitchFamily="34" charset="0"/>
              </a:rPr>
              <a:t>Do We Need Lists</a:t>
            </a:r>
            <a:r>
              <a:rPr lang="en-US" sz="24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?</a:t>
            </a:r>
          </a:p>
          <a:p>
            <a:pPr marL="457200" indent="-457200">
              <a:lnSpc>
                <a:spcPct val="250000"/>
              </a:lnSpc>
              <a:buFont typeface="+mj-lt"/>
              <a:buAutoNum type="arabicPeriod"/>
            </a:pPr>
            <a:r>
              <a:rPr lang="en-US" sz="2000" dirty="0">
                <a:latin typeface="Gill Sans MT" panose="020B0502020104020203" pitchFamily="34" charset="0"/>
              </a:rPr>
              <a:t>Helps display multiple items dynamically</a:t>
            </a:r>
            <a:r>
              <a:rPr lang="en-US" sz="2000" dirty="0" smtClean="0">
                <a:latin typeface="Gill Sans MT" panose="020B0502020104020203" pitchFamily="34" charset="0"/>
              </a:rPr>
              <a:t>.</a:t>
            </a:r>
          </a:p>
          <a:p>
            <a:pPr marL="457200" indent="-457200">
              <a:lnSpc>
                <a:spcPct val="250000"/>
              </a:lnSpc>
              <a:buFont typeface="+mj-lt"/>
              <a:buAutoNum type="arabicPeriod"/>
            </a:pPr>
            <a:r>
              <a:rPr lang="en-US" sz="2000" dirty="0">
                <a:latin typeface="Gill Sans MT" panose="020B0502020104020203" pitchFamily="34" charset="0"/>
              </a:rPr>
              <a:t>Makes UI updates efficient</a:t>
            </a:r>
            <a:r>
              <a:rPr lang="en-US" sz="2000" dirty="0" smtClean="0">
                <a:latin typeface="Gill Sans MT" panose="020B0502020104020203" pitchFamily="34" charset="0"/>
              </a:rPr>
              <a:t>.</a:t>
            </a:r>
          </a:p>
          <a:p>
            <a:pPr marL="457200" indent="-457200">
              <a:lnSpc>
                <a:spcPct val="250000"/>
              </a:lnSpc>
              <a:buFont typeface="+mj-lt"/>
              <a:buAutoNum type="arabicPeriod"/>
            </a:pPr>
            <a:r>
              <a:rPr lang="en-US" sz="2000" dirty="0">
                <a:latin typeface="Gill Sans MT" panose="020B0502020104020203" pitchFamily="34" charset="0"/>
              </a:rPr>
              <a:t>Useful for rendering data fetched from an API</a:t>
            </a:r>
            <a:r>
              <a:rPr lang="en-US" sz="2000" dirty="0" smtClean="0">
                <a:latin typeface="Gill Sans MT" panose="020B0502020104020203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09540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44500" y="374626"/>
            <a:ext cx="11558202" cy="5577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bg2">
                    <a:lumMod val="2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endParaRPr lang="en-US" sz="3600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96841" y="1227912"/>
            <a:ext cx="11905861" cy="5458408"/>
          </a:xfrm>
          <a:prstGeom prst="roundRect">
            <a:avLst>
              <a:gd name="adj" fmla="val 2308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`</a:t>
            </a:r>
            <a:endParaRPr lang="en-US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512924" y="374626"/>
            <a:ext cx="11558202" cy="5577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bg2">
                    <a:lumMod val="2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36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List and Keys in React </a:t>
            </a:r>
            <a:r>
              <a:rPr lang="en-US" sz="3600" b="1" dirty="0" err="1" smtClean="0">
                <a:solidFill>
                  <a:srgbClr val="0070C0"/>
                </a:solidFill>
                <a:latin typeface="Gill Sans MT" panose="020B0502020104020203" pitchFamily="34" charset="0"/>
              </a:rPr>
              <a:t>js</a:t>
            </a:r>
            <a:endParaRPr lang="en-US" sz="3600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44500" y="1349210"/>
            <a:ext cx="11321402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4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Q. What </a:t>
            </a:r>
            <a:r>
              <a:rPr lang="en-US" sz="2400" b="1" dirty="0">
                <a:solidFill>
                  <a:srgbClr val="0070C0"/>
                </a:solidFill>
                <a:latin typeface="Gill Sans MT" panose="020B0502020104020203" pitchFamily="34" charset="0"/>
              </a:rPr>
              <a:t>are </a:t>
            </a:r>
            <a:r>
              <a:rPr lang="en-US" sz="24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Keys </a:t>
            </a:r>
            <a:r>
              <a:rPr lang="en-US" sz="2400" b="1" dirty="0">
                <a:solidFill>
                  <a:srgbClr val="0070C0"/>
                </a:solidFill>
                <a:latin typeface="Gill Sans MT" panose="020B0502020104020203" pitchFamily="34" charset="0"/>
              </a:rPr>
              <a:t>in React?</a:t>
            </a:r>
            <a:endParaRPr lang="en-US" sz="2400" b="1" dirty="0" smtClean="0">
              <a:solidFill>
                <a:srgbClr val="0070C0"/>
              </a:solidFill>
              <a:latin typeface="Gill Sans MT" panose="020B0502020104020203" pitchFamily="34" charset="0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In React, </a:t>
            </a:r>
            <a:r>
              <a:rPr lang="en-US" sz="2000" b="1" dirty="0">
                <a:latin typeface="Gill Sans MT" panose="020B0502020104020203" pitchFamily="34" charset="0"/>
              </a:rPr>
              <a:t>Keys</a:t>
            </a:r>
            <a:r>
              <a:rPr lang="en-US" sz="2000" dirty="0">
                <a:latin typeface="Gill Sans MT" panose="020B0502020104020203" pitchFamily="34" charset="0"/>
              </a:rPr>
              <a:t> are special attributes that help React identify which items changed, added, or removed</a:t>
            </a:r>
            <a:r>
              <a:rPr lang="en-US" sz="2000" dirty="0" smtClean="0">
                <a:latin typeface="Gill Sans MT" panose="020B0502020104020203" pitchFamily="34" charset="0"/>
              </a:rPr>
              <a:t>.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2000" b="1" dirty="0" smtClean="0">
                <a:latin typeface="Gill Sans MT" panose="020B0502020104020203" pitchFamily="34" charset="0"/>
              </a:rPr>
              <a:t>Syntax</a:t>
            </a:r>
            <a:r>
              <a:rPr lang="en-US" sz="2000" b="1" dirty="0">
                <a:latin typeface="Gill Sans MT" panose="020B0502020104020203" pitchFamily="34" charset="0"/>
              </a:rPr>
              <a:t>:</a:t>
            </a:r>
            <a:r>
              <a:rPr lang="en-US" sz="2000" dirty="0">
                <a:latin typeface="Gill Sans MT" panose="020B0502020104020203" pitchFamily="34" charset="0"/>
              </a:rPr>
              <a:t>  </a:t>
            </a:r>
            <a:r>
              <a:rPr lang="en-US" sz="2000" dirty="0" err="1">
                <a:latin typeface="Gill Sans MT" panose="020B0502020104020203" pitchFamily="34" charset="0"/>
              </a:rPr>
              <a:t>items.map</a:t>
            </a:r>
            <a:r>
              <a:rPr lang="en-US" sz="2000" dirty="0" smtClean="0">
                <a:latin typeface="Gill Sans MT" panose="020B0502020104020203" pitchFamily="34" charset="0"/>
              </a:rPr>
              <a:t>((</a:t>
            </a:r>
            <a:r>
              <a:rPr lang="en-US" sz="2000" dirty="0" err="1" smtClean="0">
                <a:latin typeface="Gill Sans MT" panose="020B0502020104020203" pitchFamily="34" charset="0"/>
              </a:rPr>
              <a:t>ele</a:t>
            </a:r>
            <a:r>
              <a:rPr lang="en-US" sz="2000" dirty="0" smtClean="0">
                <a:latin typeface="Gill Sans MT" panose="020B0502020104020203" pitchFamily="34" charset="0"/>
              </a:rPr>
              <a:t>, index) </a:t>
            </a:r>
            <a:r>
              <a:rPr lang="en-US" sz="2000" dirty="0">
                <a:latin typeface="Gill Sans MT" panose="020B0502020104020203" pitchFamily="34" charset="0"/>
              </a:rPr>
              <a:t>=&gt; &lt;Component </a:t>
            </a:r>
            <a:r>
              <a:rPr lang="en-US" sz="2000" dirty="0">
                <a:solidFill>
                  <a:srgbClr val="FF0000"/>
                </a:solidFill>
                <a:latin typeface="Gill Sans MT" panose="020B0502020104020203" pitchFamily="34" charset="0"/>
              </a:rPr>
              <a:t>key</a:t>
            </a:r>
            <a:r>
              <a:rPr lang="en-US" sz="2000" dirty="0" smtClean="0">
                <a:latin typeface="Gill Sans MT" panose="020B0502020104020203" pitchFamily="34" charset="0"/>
              </a:rPr>
              <a:t>={</a:t>
            </a:r>
            <a:r>
              <a:rPr lang="en-US" sz="2000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index</a:t>
            </a:r>
            <a:r>
              <a:rPr lang="en-US" sz="2000" dirty="0" smtClean="0">
                <a:latin typeface="Gill Sans MT" panose="020B0502020104020203" pitchFamily="34" charset="0"/>
              </a:rPr>
              <a:t>} </a:t>
            </a:r>
            <a:r>
              <a:rPr lang="en-US" sz="2000" dirty="0">
                <a:latin typeface="Gill Sans MT" panose="020B0502020104020203" pitchFamily="34" charset="0"/>
              </a:rPr>
              <a:t>/&gt;);</a:t>
            </a:r>
            <a:endParaRPr lang="en-US" sz="2000" dirty="0" smtClean="0">
              <a:latin typeface="Gill Sans MT" panose="020B0502020104020203" pitchFamily="34" charset="0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2000" b="1" dirty="0" smtClean="0">
                <a:solidFill>
                  <a:srgbClr val="FF0000"/>
                </a:solidFill>
                <a:latin typeface="Gill Sans MT" panose="020B0502020104020203" pitchFamily="34" charset="0"/>
              </a:rPr>
              <a:t>Important Note:  </a:t>
            </a:r>
            <a:r>
              <a:rPr lang="en-US" sz="2000" b="1" dirty="0" smtClean="0">
                <a:solidFill>
                  <a:srgbClr val="00B050"/>
                </a:solidFill>
                <a:latin typeface="Gill Sans MT" panose="020B0502020104020203" pitchFamily="34" charset="0"/>
              </a:rPr>
              <a:t>A key should be unique for each list item.</a:t>
            </a:r>
          </a:p>
          <a:p>
            <a:pPr>
              <a:lnSpc>
                <a:spcPct val="200000"/>
              </a:lnSpc>
            </a:pPr>
            <a:r>
              <a:rPr lang="en-US" sz="24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Q. Why </a:t>
            </a:r>
            <a:r>
              <a:rPr lang="en-US" sz="2400" b="1" dirty="0">
                <a:solidFill>
                  <a:srgbClr val="0070C0"/>
                </a:solidFill>
                <a:latin typeface="Gill Sans MT" panose="020B0502020104020203" pitchFamily="34" charset="0"/>
              </a:rPr>
              <a:t>Do We Need </a:t>
            </a:r>
            <a:r>
              <a:rPr lang="en-US" sz="24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Keys?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US" sz="2000" dirty="0">
                <a:latin typeface="Gill Sans MT" panose="020B0502020104020203" pitchFamily="34" charset="0"/>
              </a:rPr>
              <a:t>Improves performance by helping React update only the changed items</a:t>
            </a:r>
            <a:r>
              <a:rPr lang="en-US" sz="2000" dirty="0" smtClean="0">
                <a:latin typeface="Gill Sans MT" panose="020B0502020104020203" pitchFamily="34" charset="0"/>
              </a:rPr>
              <a:t>.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US" sz="2000" dirty="0">
                <a:latin typeface="Gill Sans MT" panose="020B0502020104020203" pitchFamily="34" charset="0"/>
              </a:rPr>
              <a:t>Prevents unnecessary re-renders</a:t>
            </a:r>
            <a:r>
              <a:rPr lang="en-US" sz="2000" dirty="0" smtClean="0">
                <a:latin typeface="Gill Sans MT" panose="020B0502020104020203" pitchFamily="34" charset="0"/>
              </a:rPr>
              <a:t>.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US" sz="2000" dirty="0">
                <a:latin typeface="Gill Sans MT" panose="020B0502020104020203" pitchFamily="34" charset="0"/>
              </a:rPr>
              <a:t>Helps React track elements efficiently in a list.</a:t>
            </a:r>
            <a:endParaRPr lang="en-US" sz="2000" dirty="0" smtClean="0"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1729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44500" y="374626"/>
            <a:ext cx="11558202" cy="5577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bg2">
                    <a:lumMod val="2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endParaRPr lang="en-US" sz="3600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96841" y="1227912"/>
            <a:ext cx="11905861" cy="5458408"/>
          </a:xfrm>
          <a:prstGeom prst="roundRect">
            <a:avLst>
              <a:gd name="adj" fmla="val 2308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`</a:t>
            </a:r>
            <a:endParaRPr lang="en-US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512924" y="374626"/>
            <a:ext cx="11558202" cy="5577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bg2">
                    <a:lumMod val="2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36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Props in React </a:t>
            </a:r>
            <a:r>
              <a:rPr lang="en-US" sz="3600" b="1" dirty="0" err="1" smtClean="0">
                <a:solidFill>
                  <a:srgbClr val="0070C0"/>
                </a:solidFill>
                <a:latin typeface="Gill Sans MT" panose="020B0502020104020203" pitchFamily="34" charset="0"/>
              </a:rPr>
              <a:t>js</a:t>
            </a:r>
            <a:endParaRPr lang="en-US" sz="3600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49110" y="1339608"/>
            <a:ext cx="1182201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Props</a:t>
            </a:r>
            <a:r>
              <a:rPr lang="en-US" sz="2000" b="1" dirty="0" smtClean="0">
                <a:latin typeface="Gill Sans MT" panose="020B0502020104020203" pitchFamily="34" charset="0"/>
              </a:rPr>
              <a:t> </a:t>
            </a:r>
            <a:r>
              <a:rPr lang="en-US" sz="2000" dirty="0" smtClean="0">
                <a:latin typeface="Gill Sans MT" panose="020B0502020104020203" pitchFamily="34" charset="0"/>
              </a:rPr>
              <a:t>stands for </a:t>
            </a:r>
            <a:r>
              <a:rPr lang="en-US" sz="2000" b="1" dirty="0" smtClean="0">
                <a:latin typeface="Gill Sans MT" panose="020B0502020104020203" pitchFamily="34" charset="0"/>
              </a:rPr>
              <a:t>properties</a:t>
            </a:r>
            <a:r>
              <a:rPr lang="en-US" sz="2000" dirty="0" smtClean="0">
                <a:latin typeface="Gill Sans MT" panose="020B0502020104020203" pitchFamily="34" charset="0"/>
              </a:rPr>
              <a:t> in react </a:t>
            </a:r>
            <a:r>
              <a:rPr lang="en-US" sz="2000" dirty="0" err="1" smtClean="0">
                <a:latin typeface="Gill Sans MT" panose="020B0502020104020203" pitchFamily="34" charset="0"/>
              </a:rPr>
              <a:t>js</a:t>
            </a:r>
            <a:r>
              <a:rPr lang="en-US" sz="2000" dirty="0" smtClean="0">
                <a:latin typeface="Gill Sans MT" panose="020B0502020104020203" pitchFamily="34" charset="0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Props are used to pass data from a parent component to a child component in react. (</a:t>
            </a:r>
            <a:r>
              <a:rPr lang="en-US" sz="2000" b="1" dirty="0" smtClean="0">
                <a:latin typeface="Gill Sans MT" panose="020B0502020104020203" pitchFamily="34" charset="0"/>
              </a:rPr>
              <a:t>Unidirectional Flow</a:t>
            </a:r>
            <a:r>
              <a:rPr lang="en-US" sz="2000" dirty="0" smtClean="0">
                <a:latin typeface="Gill Sans MT" panose="020B0502020104020203" pitchFamily="34" charset="0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Props are </a:t>
            </a:r>
            <a:r>
              <a:rPr lang="en-US" sz="2000" b="1" dirty="0" smtClean="0">
                <a:latin typeface="Gill Sans MT" panose="020B0502020104020203" pitchFamily="34" charset="0"/>
              </a:rPr>
              <a:t>read-only </a:t>
            </a:r>
            <a:r>
              <a:rPr lang="en-US" sz="2000" dirty="0" smtClean="0">
                <a:latin typeface="Gill Sans MT" panose="020B0502020104020203" pitchFamily="34" charset="0"/>
              </a:rPr>
              <a:t>and help make components reusable and dynamic in  nature.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We can pass any javascript value through props and it is send as an object.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4322" y="3490123"/>
            <a:ext cx="7811590" cy="3038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331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44500" y="374626"/>
            <a:ext cx="11558202" cy="5577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bg2">
                    <a:lumMod val="2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endParaRPr lang="en-US" sz="3600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96841" y="1246573"/>
            <a:ext cx="11905861" cy="5458408"/>
          </a:xfrm>
          <a:prstGeom prst="roundRect">
            <a:avLst>
              <a:gd name="adj" fmla="val 2308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`</a:t>
            </a:r>
            <a:endParaRPr lang="en-US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512924" y="374626"/>
            <a:ext cx="11558202" cy="5577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bg2">
                    <a:lumMod val="2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36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How to pass and consume props? </a:t>
            </a:r>
            <a:endParaRPr lang="en-US" sz="3600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903" y="1946487"/>
            <a:ext cx="5626442" cy="446364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800" y="1946487"/>
            <a:ext cx="5383058" cy="445869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614196" y="4178308"/>
            <a:ext cx="3023118" cy="729594"/>
          </a:xfrm>
          <a:prstGeom prst="rect">
            <a:avLst/>
          </a:prstGeom>
          <a:noFill/>
          <a:ln w="2857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4293397" y="3536302"/>
            <a:ext cx="661158" cy="63953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7864534" y="4298370"/>
            <a:ext cx="2623074" cy="310952"/>
          </a:xfrm>
          <a:prstGeom prst="rect">
            <a:avLst/>
          </a:prstGeom>
          <a:noFill/>
          <a:ln w="2857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/>
          <p:cNvCxnSpPr/>
          <p:nvPr/>
        </p:nvCxnSpPr>
        <p:spPr>
          <a:xfrm flipH="1">
            <a:off x="10266451" y="4096139"/>
            <a:ext cx="790325" cy="40012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1879831" y="1479559"/>
            <a:ext cx="2538585" cy="627222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Passing Props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7713231" y="1475795"/>
            <a:ext cx="2538585" cy="627222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Consuming Props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1398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7" grpId="0" animBg="1"/>
      <p:bldP spid="20" grpId="0" animBg="1"/>
      <p:bldP spid="21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44500" y="374626"/>
            <a:ext cx="11558202" cy="5577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bg2">
                    <a:lumMod val="2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endParaRPr lang="en-US" sz="3600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96841" y="1246573"/>
            <a:ext cx="11905861" cy="5458408"/>
          </a:xfrm>
          <a:prstGeom prst="roundRect">
            <a:avLst>
              <a:gd name="adj" fmla="val 2308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`</a:t>
            </a:r>
            <a:endParaRPr lang="en-US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512924" y="374626"/>
            <a:ext cx="11558202" cy="5577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bg2">
                    <a:lumMod val="2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36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How to pass different javascript values as a prop</a:t>
            </a:r>
            <a:endParaRPr lang="en-US" sz="3600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49110" y="1339608"/>
            <a:ext cx="1182201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latin typeface="Gill Sans MT" panose="020B0502020104020203" pitchFamily="34" charset="0"/>
              </a:rPr>
              <a:t>If you are passing string you can just pass it normally in </a:t>
            </a:r>
            <a:r>
              <a:rPr lang="en-US" sz="2000" dirty="0" smtClean="0">
                <a:latin typeface="Gill Sans MT" panose="020B0502020104020203" pitchFamily="34" charset="0"/>
              </a:rPr>
              <a:t>quotes (</a:t>
            </a:r>
            <a:r>
              <a:rPr lang="en-US" sz="2000" b="1" dirty="0" smtClean="0">
                <a:solidFill>
                  <a:srgbClr val="FF0000"/>
                </a:solidFill>
                <a:latin typeface="Gill Sans MT" panose="020B0502020104020203" pitchFamily="34" charset="0"/>
              </a:rPr>
              <a:t>“ ”</a:t>
            </a:r>
            <a:r>
              <a:rPr lang="en-US" sz="2000" dirty="0" smtClean="0">
                <a:latin typeface="Gill Sans MT" panose="020B0502020104020203" pitchFamily="34" charset="0"/>
              </a:rPr>
              <a:t>), </a:t>
            </a:r>
            <a:r>
              <a:rPr lang="en-US" sz="2000" dirty="0">
                <a:latin typeface="Gill Sans MT" panose="020B0502020104020203" pitchFamily="34" charset="0"/>
              </a:rPr>
              <a:t>we can not use </a:t>
            </a:r>
            <a:r>
              <a:rPr lang="en-US" sz="2000" dirty="0" err="1">
                <a:latin typeface="Gill Sans MT" panose="020B0502020104020203" pitchFamily="34" charset="0"/>
              </a:rPr>
              <a:t>backticks</a:t>
            </a:r>
            <a:r>
              <a:rPr lang="en-US" sz="2000" dirty="0">
                <a:latin typeface="Gill Sans MT" panose="020B0502020104020203" pitchFamily="34" charset="0"/>
              </a:rPr>
              <a:t>. </a:t>
            </a:r>
            <a:endParaRPr lang="en-US" sz="2000" dirty="0" smtClean="0">
              <a:latin typeface="Gill Sans MT" panose="020B0502020104020203" pitchFamily="34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If </a:t>
            </a:r>
            <a:r>
              <a:rPr lang="en-US" sz="2000" dirty="0">
                <a:latin typeface="Gill Sans MT" panose="020B0502020104020203" pitchFamily="34" charset="0"/>
              </a:rPr>
              <a:t>you want to send any data type other than string, we should go with </a:t>
            </a:r>
            <a:r>
              <a:rPr lang="en-US" sz="2000" dirty="0" smtClean="0">
                <a:latin typeface="Gill Sans MT" panose="020B0502020104020203" pitchFamily="34" charset="0"/>
              </a:rPr>
              <a:t>expression ( </a:t>
            </a:r>
            <a:r>
              <a:rPr lang="en-US" sz="2000" b="1" dirty="0" smtClean="0">
                <a:solidFill>
                  <a:srgbClr val="FF0000"/>
                </a:solidFill>
                <a:latin typeface="Gill Sans MT" panose="020B0502020104020203" pitchFamily="34" charset="0"/>
              </a:rPr>
              <a:t>{ } </a:t>
            </a:r>
            <a:r>
              <a:rPr lang="en-US" sz="2000" dirty="0" smtClean="0">
                <a:latin typeface="Gill Sans MT" panose="020B0502020104020203" pitchFamily="34" charset="0"/>
              </a:rPr>
              <a:t>). 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We </a:t>
            </a:r>
            <a:r>
              <a:rPr lang="en-US" sz="2000" dirty="0">
                <a:latin typeface="Gill Sans MT" panose="020B0502020104020203" pitchFamily="34" charset="0"/>
              </a:rPr>
              <a:t>need to wrap data inside </a:t>
            </a:r>
            <a:r>
              <a:rPr lang="en-US" sz="2000" dirty="0" err="1">
                <a:latin typeface="Gill Sans MT" panose="020B0502020104020203" pitchFamily="34" charset="0"/>
              </a:rPr>
              <a:t>jsx</a:t>
            </a:r>
            <a:r>
              <a:rPr lang="en-US" sz="2000" dirty="0">
                <a:latin typeface="Gill Sans MT" panose="020B0502020104020203" pitchFamily="34" charset="0"/>
              </a:rPr>
              <a:t> </a:t>
            </a:r>
            <a:r>
              <a:rPr lang="en-US" sz="2000" dirty="0" smtClean="0">
                <a:latin typeface="Gill Sans MT" panose="020B0502020104020203" pitchFamily="34" charset="0"/>
              </a:rPr>
              <a:t>expression </a:t>
            </a:r>
            <a:r>
              <a:rPr lang="en-US" sz="2000" dirty="0">
                <a:latin typeface="Gill Sans MT" panose="020B0502020104020203" pitchFamily="34" charset="0"/>
              </a:rPr>
              <a:t>( </a:t>
            </a:r>
            <a:r>
              <a:rPr lang="en-US" sz="2000" b="1" dirty="0">
                <a:solidFill>
                  <a:srgbClr val="FF0000"/>
                </a:solidFill>
                <a:latin typeface="Gill Sans MT" panose="020B0502020104020203" pitchFamily="34" charset="0"/>
              </a:rPr>
              <a:t>{ } </a:t>
            </a:r>
            <a:r>
              <a:rPr lang="en-US" sz="2000" dirty="0" smtClean="0">
                <a:latin typeface="Gill Sans MT" panose="020B0502020104020203" pitchFamily="34" charset="0"/>
              </a:rPr>
              <a:t>). 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We </a:t>
            </a:r>
            <a:r>
              <a:rPr lang="en-US" sz="2000" dirty="0">
                <a:latin typeface="Gill Sans MT" panose="020B0502020104020203" pitchFamily="34" charset="0"/>
              </a:rPr>
              <a:t>can </a:t>
            </a:r>
            <a:r>
              <a:rPr lang="en-US" sz="2000" dirty="0" smtClean="0">
                <a:latin typeface="Gill Sans MT" panose="020B0502020104020203" pitchFamily="34" charset="0"/>
              </a:rPr>
              <a:t>also pass string in </a:t>
            </a:r>
            <a:r>
              <a:rPr lang="en-US" sz="2000" dirty="0" err="1" smtClean="0">
                <a:latin typeface="Gill Sans MT" panose="020B0502020104020203" pitchFamily="34" charset="0"/>
              </a:rPr>
              <a:t>jsx</a:t>
            </a:r>
            <a:r>
              <a:rPr lang="en-US" sz="2000" dirty="0" smtClean="0">
                <a:latin typeface="Gill Sans MT" panose="020B0502020104020203" pitchFamily="34" charset="0"/>
              </a:rPr>
              <a:t> expression.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500" y="3464004"/>
            <a:ext cx="5484846" cy="305557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0718" y="2470313"/>
            <a:ext cx="4699747" cy="4049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669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44500" y="374626"/>
            <a:ext cx="11558202" cy="5577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bg2">
                    <a:lumMod val="2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endParaRPr lang="en-US" sz="3600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96841" y="1283896"/>
            <a:ext cx="11905861" cy="5458408"/>
          </a:xfrm>
          <a:prstGeom prst="roundRect">
            <a:avLst>
              <a:gd name="adj" fmla="val 2308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`</a:t>
            </a:r>
            <a:endParaRPr lang="en-US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512924" y="374626"/>
            <a:ext cx="11558202" cy="5577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bg2">
                    <a:lumMod val="2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36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Props Children</a:t>
            </a:r>
            <a:endParaRPr lang="en-US" sz="3600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44500" y="1374719"/>
            <a:ext cx="11200104" cy="49240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latin typeface="Gill Sans MT" panose="020B0502020104020203" pitchFamily="34" charset="0"/>
              </a:rPr>
              <a:t>Till now we are using unpaired syntax for our custom tags, but what </a:t>
            </a:r>
            <a:r>
              <a:rPr lang="en-US" sz="2000" dirty="0" smtClean="0">
                <a:latin typeface="Gill Sans MT" panose="020B0502020104020203" pitchFamily="34" charset="0"/>
              </a:rPr>
              <a:t>if </a:t>
            </a:r>
            <a:r>
              <a:rPr lang="en-US" sz="2000" dirty="0">
                <a:latin typeface="Gill Sans MT" panose="020B0502020104020203" pitchFamily="34" charset="0"/>
              </a:rPr>
              <a:t>we use the paired way and pass some content in between. </a:t>
            </a:r>
            <a:endParaRPr lang="en-US" sz="2000" dirty="0" smtClean="0">
              <a:latin typeface="Gill Sans MT" panose="020B0502020104020203" pitchFamily="34" charset="0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React </a:t>
            </a:r>
            <a:r>
              <a:rPr lang="en-US" sz="2000" dirty="0">
                <a:latin typeface="Gill Sans MT" panose="020B0502020104020203" pitchFamily="34" charset="0"/>
              </a:rPr>
              <a:t>automatically will convert that content into props and it will be present inside your props object in the children key. </a:t>
            </a:r>
            <a:endParaRPr lang="en-US" sz="2000" dirty="0" smtClean="0">
              <a:latin typeface="Gill Sans MT" panose="020B0502020104020203" pitchFamily="34" charset="0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This </a:t>
            </a:r>
            <a:r>
              <a:rPr lang="en-US" sz="2000" dirty="0">
                <a:latin typeface="Gill Sans MT" panose="020B0502020104020203" pitchFamily="34" charset="0"/>
              </a:rPr>
              <a:t>is called as </a:t>
            </a:r>
            <a:r>
              <a:rPr lang="en-US" sz="2000" b="1" dirty="0">
                <a:latin typeface="Gill Sans MT" panose="020B0502020104020203" pitchFamily="34" charset="0"/>
              </a:rPr>
              <a:t>props children</a:t>
            </a:r>
            <a:r>
              <a:rPr lang="en-US" sz="2000" dirty="0" smtClean="0">
                <a:latin typeface="Gill Sans MT" panose="020B0502020104020203" pitchFamily="34" charset="0"/>
              </a:rPr>
              <a:t>.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latin typeface="Gill Sans MT" panose="020B0502020104020203" pitchFamily="34" charset="0"/>
              </a:rPr>
              <a:t>You can access it through </a:t>
            </a:r>
            <a:r>
              <a:rPr lang="en-US" sz="2000" dirty="0" err="1">
                <a:solidFill>
                  <a:srgbClr val="FF0000"/>
                </a:solidFill>
                <a:latin typeface="Gill Sans MT" panose="020B0502020104020203" pitchFamily="34" charset="0"/>
              </a:rPr>
              <a:t>props.children</a:t>
            </a:r>
            <a:r>
              <a:rPr lang="en-US" sz="2000" dirty="0">
                <a:latin typeface="Gill Sans MT" panose="020B0502020104020203" pitchFamily="34" charset="0"/>
              </a:rPr>
              <a:t> in child </a:t>
            </a:r>
            <a:r>
              <a:rPr lang="en-US" sz="2000" dirty="0" smtClean="0">
                <a:latin typeface="Gill Sans MT" panose="020B0502020104020203" pitchFamily="34" charset="0"/>
              </a:rPr>
              <a:t>component.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latin typeface="Gill Sans MT" panose="020B0502020104020203" pitchFamily="34" charset="0"/>
              </a:rPr>
              <a:t>We can pass JSX only as content in </a:t>
            </a:r>
            <a:r>
              <a:rPr lang="en-US" sz="2000" dirty="0" err="1" smtClean="0">
                <a:solidFill>
                  <a:srgbClr val="FF0000"/>
                </a:solidFill>
                <a:latin typeface="Gill Sans MT" panose="020B0502020104020203" pitchFamily="34" charset="0"/>
              </a:rPr>
              <a:t>props.children</a:t>
            </a:r>
            <a:r>
              <a:rPr lang="en-US" sz="2000" dirty="0" smtClean="0">
                <a:solidFill>
                  <a:srgbClr val="FF0000"/>
                </a:solidFill>
                <a:latin typeface="Gill Sans MT" panose="020B0502020104020203" pitchFamily="34" charset="0"/>
              </a:rPr>
              <a:t> </a:t>
            </a:r>
            <a:r>
              <a:rPr lang="en-US" sz="2000" dirty="0" smtClean="0">
                <a:latin typeface="Gill Sans MT" panose="020B0502020104020203" pitchFamily="34" charset="0"/>
              </a:rPr>
              <a:t>(</a:t>
            </a:r>
            <a:r>
              <a:rPr lang="en-US" sz="2000" dirty="0">
                <a:latin typeface="Gill Sans MT" panose="020B0502020104020203" pitchFamily="34" charset="0"/>
              </a:rPr>
              <a:t>between opening and closing custom tags</a:t>
            </a:r>
            <a:r>
              <a:rPr lang="en-US" sz="2000" dirty="0" smtClean="0">
                <a:latin typeface="Gill Sans MT" panose="020B0502020104020203" pitchFamily="34" charset="0"/>
              </a:rPr>
              <a:t>).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latin typeface="Gill Sans MT" panose="020B0502020104020203" pitchFamily="34" charset="0"/>
              </a:rPr>
              <a:t>The passed JSX is present in the form of array in the children key.</a:t>
            </a:r>
          </a:p>
        </p:txBody>
      </p:sp>
    </p:spTree>
    <p:extLst>
      <p:ext uri="{BB962C8B-B14F-4D97-AF65-F5344CB8AC3E}">
        <p14:creationId xmlns:p14="http://schemas.microsoft.com/office/powerpoint/2010/main" val="3889017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>
          <a:xfrm>
            <a:off x="167950" y="1212979"/>
            <a:ext cx="11905861" cy="5458408"/>
          </a:xfrm>
          <a:prstGeom prst="roundRect">
            <a:avLst>
              <a:gd name="adj" fmla="val 2308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Why do we need React </a:t>
            </a:r>
            <a:r>
              <a:rPr lang="en-US" sz="3600" b="1" dirty="0" err="1" smtClean="0">
                <a:solidFill>
                  <a:srgbClr val="0070C0"/>
                </a:solidFill>
                <a:latin typeface="Gill Sans MT" panose="020B0502020104020203" pitchFamily="34" charset="0"/>
              </a:rPr>
              <a:t>js</a:t>
            </a:r>
            <a:endParaRPr lang="en-US" sz="3600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sz="quarter" idx="13"/>
          </p:nvPr>
        </p:nvSpPr>
        <p:spPr>
          <a:xfrm>
            <a:off x="444500" y="1319348"/>
            <a:ext cx="8214308" cy="5245670"/>
          </a:xfrm>
        </p:spPr>
        <p:txBody>
          <a:bodyPr>
            <a:normAutofit/>
          </a:bodyPr>
          <a:lstStyle/>
          <a:p>
            <a:pPr algn="just"/>
            <a:r>
              <a:rPr lang="en-US" sz="24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Q.  Why react.js?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1"/>
                </a:solidFill>
                <a:latin typeface="Gill Sans MT" panose="020B0502020104020203" pitchFamily="34" charset="0"/>
              </a:rPr>
              <a:t>Before React, developers used </a:t>
            </a:r>
            <a:r>
              <a:rPr lang="en-US" sz="2000" b="1" dirty="0">
                <a:solidFill>
                  <a:schemeClr val="tx1"/>
                </a:solidFill>
                <a:latin typeface="Gill Sans MT" panose="020B0502020104020203" pitchFamily="34" charset="0"/>
              </a:rPr>
              <a:t>vanilla JavaScript</a:t>
            </a:r>
            <a:r>
              <a:rPr lang="en-US" sz="2000" dirty="0">
                <a:solidFill>
                  <a:schemeClr val="tx1"/>
                </a:solidFill>
                <a:latin typeface="Gill Sans MT" panose="020B0502020104020203" pitchFamily="34" charset="0"/>
              </a:rPr>
              <a:t> and </a:t>
            </a:r>
            <a:r>
              <a:rPr lang="en-US" sz="2000" b="1" dirty="0">
                <a:solidFill>
                  <a:schemeClr val="tx1"/>
                </a:solidFill>
                <a:latin typeface="Gill Sans MT" panose="020B0502020104020203" pitchFamily="34" charset="0"/>
              </a:rPr>
              <a:t>jQuery</a:t>
            </a:r>
            <a:r>
              <a:rPr lang="en-US" sz="2000" dirty="0">
                <a:solidFill>
                  <a:schemeClr val="tx1"/>
                </a:solidFill>
                <a:latin typeface="Gill Sans MT" panose="020B0502020104020203" pitchFamily="34" charset="0"/>
              </a:rPr>
              <a:t> to build dynamic web applications</a:t>
            </a:r>
            <a:r>
              <a:rPr lang="en-US" sz="2000" dirty="0" smtClean="0">
                <a:solidFill>
                  <a:schemeClr val="tx1"/>
                </a:solidFill>
                <a:latin typeface="Gill Sans MT" panose="020B0502020104020203" pitchFamily="34" charset="0"/>
              </a:rPr>
              <a:t>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sz="2000" dirty="0" smtClean="0">
                <a:solidFill>
                  <a:schemeClr val="tx1"/>
                </a:solidFill>
                <a:latin typeface="Gill Sans MT" panose="020B0502020104020203" pitchFamily="34" charset="0"/>
              </a:rPr>
              <a:t>While working on this, they had limitations that made development slow and difficult to maintain.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1"/>
                </a:solidFill>
                <a:latin typeface="Gill Sans MT" panose="020B0502020104020203" pitchFamily="34" charset="0"/>
              </a:rPr>
              <a:t>React was created to solve these problems and improve web development efficiency</a:t>
            </a:r>
            <a:r>
              <a:rPr lang="en-US" sz="2000" dirty="0" smtClean="0">
                <a:solidFill>
                  <a:schemeClr val="tx1"/>
                </a:solidFill>
                <a:latin typeface="Gill Sans MT" panose="020B0502020104020203" pitchFamily="34" charset="0"/>
              </a:rPr>
              <a:t>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sz="2000" b="1" dirty="0">
                <a:solidFill>
                  <a:schemeClr val="tx1"/>
                </a:solidFill>
                <a:latin typeface="Gill Sans MT" panose="020B0502020104020203" pitchFamily="34" charset="0"/>
              </a:rPr>
              <a:t>Problems with Traditional JavaScript/jQuery</a:t>
            </a:r>
          </a:p>
          <a:p>
            <a:pPr marL="740664" lvl="1" indent="-457200" algn="just">
              <a:buFont typeface="+mj-lt"/>
              <a:buAutoNum type="arabicPeriod"/>
            </a:pPr>
            <a:r>
              <a:rPr lang="en-US" sz="2000" dirty="0" smtClean="0">
                <a:solidFill>
                  <a:schemeClr val="tx1"/>
                </a:solidFill>
                <a:latin typeface="Gill Sans MT" panose="020B0502020104020203" pitchFamily="34" charset="0"/>
              </a:rPr>
              <a:t>Complex DOM manipulation</a:t>
            </a:r>
          </a:p>
          <a:p>
            <a:pPr marL="740664" lvl="1" indent="-457200" algn="just">
              <a:buFont typeface="+mj-lt"/>
              <a:buAutoNum type="arabicPeriod"/>
            </a:pPr>
            <a:r>
              <a:rPr lang="en-US" sz="2000" dirty="0" smtClean="0">
                <a:solidFill>
                  <a:schemeClr val="tx1"/>
                </a:solidFill>
                <a:latin typeface="Gill Sans MT" panose="020B0502020104020203" pitchFamily="34" charset="0"/>
              </a:rPr>
              <a:t>Slow Performance due to Real DOM updates</a:t>
            </a:r>
            <a:endParaRPr lang="en-US" sz="2000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2544" y="2060733"/>
            <a:ext cx="3267531" cy="376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825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44500" y="374626"/>
            <a:ext cx="11558202" cy="5577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bg2">
                    <a:lumMod val="2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endParaRPr lang="en-US" sz="3600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96841" y="1283896"/>
            <a:ext cx="11905861" cy="5458408"/>
          </a:xfrm>
          <a:prstGeom prst="roundRect">
            <a:avLst>
              <a:gd name="adj" fmla="val 2308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`</a:t>
            </a:r>
            <a:endParaRPr lang="en-US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512924" y="374626"/>
            <a:ext cx="11558202" cy="5577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bg2">
                    <a:lumMod val="2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36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Props Children</a:t>
            </a:r>
            <a:endParaRPr lang="en-US" sz="3600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500" y="1552469"/>
            <a:ext cx="5576018" cy="206781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4189" y="1537290"/>
            <a:ext cx="5243721" cy="208298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1625" y="4199137"/>
            <a:ext cx="6620799" cy="178142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47407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React.js</a:t>
            </a:r>
            <a:endParaRPr lang="en-US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44500" y="1463040"/>
            <a:ext cx="5330952" cy="4601748"/>
          </a:xfrm>
          <a:prstGeom prst="rect">
            <a:avLst/>
          </a:prstGeom>
          <a:solidFill>
            <a:srgbClr val="00206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500" dirty="0" smtClean="0">
                <a:latin typeface="Gill Sans MT" panose="020B0502020104020203" pitchFamily="34" charset="0"/>
              </a:rPr>
              <a:t>DAY-3</a:t>
            </a:r>
            <a:endParaRPr lang="en-US" sz="11500" dirty="0">
              <a:latin typeface="Gill Sans MT" panose="020B0502020104020203" pitchFamily="34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5980922" y="1481701"/>
            <a:ext cx="5766319" cy="4601748"/>
          </a:xfrm>
          <a:prstGeom prst="roundRect">
            <a:avLst>
              <a:gd name="adj" fmla="val 141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055567" y="1632857"/>
            <a:ext cx="559947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u="sng" dirty="0" smtClean="0"/>
              <a:t>Topics Covered</a:t>
            </a:r>
            <a:r>
              <a:rPr lang="en-US" b="1" dirty="0" smtClean="0"/>
              <a:t>:</a:t>
            </a:r>
          </a:p>
          <a:p>
            <a:pPr>
              <a:lnSpc>
                <a:spcPct val="150000"/>
              </a:lnSpc>
            </a:pPr>
            <a:endParaRPr lang="en-US" b="1" dirty="0" smtClean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 smtClean="0">
                <a:latin typeface="Gill Sans MT" panose="020B0502020104020203" pitchFamily="34" charset="0"/>
              </a:rPr>
              <a:t>Events in React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 smtClean="0">
                <a:latin typeface="Gill Sans MT" panose="020B0502020104020203" pitchFamily="34" charset="0"/>
              </a:rPr>
              <a:t>Event Handling in React 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 smtClean="0">
                <a:latin typeface="Gill Sans MT" panose="020B0502020104020203" pitchFamily="34" charset="0"/>
              </a:rPr>
              <a:t>States 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 smtClean="0">
                <a:latin typeface="Gill Sans MT" panose="020B0502020104020203" pitchFamily="34" charset="0"/>
              </a:rPr>
              <a:t>Conditional Rendering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 smtClean="0">
                <a:latin typeface="Gill Sans MT" panose="020B0502020104020203" pitchFamily="34" charset="0"/>
              </a:rPr>
              <a:t>Styling in React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US" dirty="0" smtClean="0"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4672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44500" y="374626"/>
            <a:ext cx="11558202" cy="5577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bg2">
                    <a:lumMod val="2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endParaRPr lang="en-US" sz="3600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96841" y="1283896"/>
            <a:ext cx="11905861" cy="5458408"/>
          </a:xfrm>
          <a:prstGeom prst="roundRect">
            <a:avLst>
              <a:gd name="adj" fmla="val 2308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`</a:t>
            </a:r>
            <a:endParaRPr lang="en-US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512924" y="374626"/>
            <a:ext cx="11558202" cy="5577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bg2">
                    <a:lumMod val="2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36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Events in React</a:t>
            </a:r>
            <a:endParaRPr lang="en-US" sz="3600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44500" y="1374719"/>
            <a:ext cx="11200104" cy="51398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latin typeface="Gill Sans MT" panose="020B0502020104020203" pitchFamily="34" charset="0"/>
              </a:rPr>
              <a:t>Events in React are user interactions such as clicks, key presses, or mouse movements</a:t>
            </a:r>
            <a:r>
              <a:rPr lang="en-US" sz="2000" dirty="0" smtClean="0">
                <a:latin typeface="Gill Sans MT" panose="020B0502020104020203" pitchFamily="34" charset="0"/>
              </a:rPr>
              <a:t>.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latin typeface="Gill Sans MT" panose="020B0502020104020203" pitchFamily="34" charset="0"/>
              </a:rPr>
              <a:t>React handles events using event listeners, similar to JavaScript, but with a slightly different syntax</a:t>
            </a:r>
            <a:r>
              <a:rPr lang="en-US" sz="2000" dirty="0" smtClean="0">
                <a:latin typeface="Gill Sans MT" panose="020B0502020104020203" pitchFamily="34" charset="0"/>
              </a:rPr>
              <a:t>.</a:t>
            </a:r>
          </a:p>
          <a:p>
            <a:pPr>
              <a:lnSpc>
                <a:spcPct val="200000"/>
              </a:lnSpc>
            </a:pPr>
            <a:r>
              <a:rPr lang="en-US" sz="2400" b="1" dirty="0">
                <a:solidFill>
                  <a:srgbClr val="FF0000"/>
                </a:solidFill>
              </a:rPr>
              <a:t>Important Points</a:t>
            </a:r>
            <a:r>
              <a:rPr lang="en-US" sz="2400" b="1" dirty="0" smtClean="0">
                <a:solidFill>
                  <a:srgbClr val="FF0000"/>
                </a:solidFill>
              </a:rPr>
              <a:t>:</a:t>
            </a:r>
          </a:p>
          <a:p>
            <a:pPr marL="914400" lvl="1" indent="-457200">
              <a:lnSpc>
                <a:spcPct val="200000"/>
              </a:lnSpc>
              <a:buFont typeface="+mj-lt"/>
              <a:buAutoNum type="arabicPeriod"/>
            </a:pPr>
            <a:r>
              <a:rPr lang="en-US" sz="2000" dirty="0" smtClean="0">
                <a:latin typeface="Gill Sans MT" panose="020B0502020104020203" pitchFamily="34" charset="0"/>
              </a:rPr>
              <a:t>React events are named using </a:t>
            </a:r>
            <a:r>
              <a:rPr lang="en-US" sz="20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camelcase </a:t>
            </a:r>
            <a:r>
              <a:rPr lang="en-US" sz="2000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(</a:t>
            </a:r>
            <a:r>
              <a:rPr lang="en-US" sz="2000" dirty="0" smtClean="0">
                <a:solidFill>
                  <a:srgbClr val="00B050"/>
                </a:solidFill>
                <a:latin typeface="Gill Sans MT" panose="020B0502020104020203" pitchFamily="34" charset="0"/>
              </a:rPr>
              <a:t>e.g. </a:t>
            </a:r>
            <a:r>
              <a:rPr lang="en-US" sz="2000" dirty="0" err="1" smtClean="0">
                <a:solidFill>
                  <a:srgbClr val="00B050"/>
                </a:solidFill>
                <a:latin typeface="Gill Sans MT" panose="020B0502020104020203" pitchFamily="34" charset="0"/>
              </a:rPr>
              <a:t>onClick</a:t>
            </a:r>
            <a:r>
              <a:rPr lang="en-US" sz="2000" dirty="0" smtClean="0">
                <a:solidFill>
                  <a:srgbClr val="00B050"/>
                </a:solidFill>
                <a:latin typeface="Gill Sans MT" panose="020B0502020104020203" pitchFamily="34" charset="0"/>
              </a:rPr>
              <a:t>, </a:t>
            </a:r>
            <a:r>
              <a:rPr lang="en-US" sz="2000" dirty="0" err="1" smtClean="0">
                <a:solidFill>
                  <a:srgbClr val="00B050"/>
                </a:solidFill>
                <a:latin typeface="Gill Sans MT" panose="020B0502020104020203" pitchFamily="34" charset="0"/>
              </a:rPr>
              <a:t>onChange</a:t>
            </a:r>
            <a:r>
              <a:rPr lang="en-US" sz="2000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)</a:t>
            </a:r>
          </a:p>
          <a:p>
            <a:pPr marL="914400" lvl="1" indent="-457200">
              <a:lnSpc>
                <a:spcPct val="200000"/>
              </a:lnSpc>
              <a:buFont typeface="+mj-lt"/>
              <a:buAutoNum type="arabicPeriod"/>
            </a:pPr>
            <a:r>
              <a:rPr lang="en-US" sz="2000" dirty="0">
                <a:latin typeface="Gill Sans MT" panose="020B0502020104020203" pitchFamily="34" charset="0"/>
              </a:rPr>
              <a:t>Event handlers are functions that execute when an event occurs</a:t>
            </a:r>
            <a:r>
              <a:rPr lang="en-US" sz="2000" dirty="0" smtClean="0">
                <a:latin typeface="Gill Sans MT" panose="020B0502020104020203" pitchFamily="34" charset="0"/>
              </a:rPr>
              <a:t>.</a:t>
            </a:r>
            <a:endParaRPr lang="en-US" sz="2000" dirty="0">
              <a:latin typeface="Gill Sans MT" panose="020B0502020104020203" pitchFamily="34" charset="0"/>
            </a:endParaRPr>
          </a:p>
          <a:p>
            <a:pPr marL="914400" lvl="1" indent="-457200">
              <a:lnSpc>
                <a:spcPct val="200000"/>
              </a:lnSpc>
              <a:buFont typeface="+mj-lt"/>
              <a:buAutoNum type="arabicPeriod"/>
            </a:pPr>
            <a:r>
              <a:rPr lang="en-US" sz="2000" dirty="0" smtClean="0">
                <a:latin typeface="Gill Sans MT" panose="020B0502020104020203" pitchFamily="34" charset="0"/>
              </a:rPr>
              <a:t>The event object (</a:t>
            </a:r>
            <a:r>
              <a:rPr lang="en-US" sz="20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e</a:t>
            </a:r>
            <a:r>
              <a:rPr lang="en-US" sz="2000" dirty="0" smtClean="0">
                <a:latin typeface="Gill Sans MT" panose="020B0502020104020203" pitchFamily="34" charset="0"/>
              </a:rPr>
              <a:t>) provides the information about the event.</a:t>
            </a:r>
          </a:p>
          <a:p>
            <a:pPr marL="914400" lvl="1" indent="-457200">
              <a:lnSpc>
                <a:spcPct val="200000"/>
              </a:lnSpc>
              <a:buFont typeface="+mj-lt"/>
              <a:buAutoNum type="arabicPeriod"/>
            </a:pPr>
            <a:r>
              <a:rPr lang="en-US" sz="2000" dirty="0" smtClean="0">
                <a:latin typeface="Gill Sans MT" panose="020B0502020104020203" pitchFamily="34" charset="0"/>
              </a:rPr>
              <a:t>The </a:t>
            </a:r>
            <a:r>
              <a:rPr lang="en-US" sz="20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target</a:t>
            </a:r>
            <a:r>
              <a:rPr lang="en-US" sz="2000" dirty="0" smtClean="0">
                <a:latin typeface="Gill Sans MT" panose="020B0502020104020203" pitchFamily="34" charset="0"/>
              </a:rPr>
              <a:t> property in the event object refers to the element that triggered the event.</a:t>
            </a:r>
          </a:p>
          <a:p>
            <a:pPr lvl="2">
              <a:lnSpc>
                <a:spcPct val="200000"/>
              </a:lnSpc>
            </a:pPr>
            <a:r>
              <a:rPr lang="en-US" sz="2000" b="1" dirty="0" smtClean="0">
                <a:latin typeface="Gill Sans MT" panose="020B0502020104020203" pitchFamily="34" charset="0"/>
              </a:rPr>
              <a:t>Syntax </a:t>
            </a:r>
            <a:r>
              <a:rPr lang="en-US" sz="2000" dirty="0" smtClean="0">
                <a:latin typeface="Gill Sans MT" panose="020B0502020104020203" pitchFamily="34" charset="0"/>
              </a:rPr>
              <a:t>– </a:t>
            </a:r>
            <a:r>
              <a:rPr lang="en-US" sz="2000" b="1" dirty="0" err="1" smtClean="0">
                <a:solidFill>
                  <a:srgbClr val="00B050"/>
                </a:solidFill>
                <a:latin typeface="Gill Sans MT" panose="020B0502020104020203" pitchFamily="34" charset="0"/>
              </a:rPr>
              <a:t>e.target</a:t>
            </a:r>
            <a:endParaRPr lang="en-US" sz="2000" b="1" dirty="0" smtClean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7212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44500" y="374626"/>
            <a:ext cx="11558202" cy="5577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bg2">
                    <a:lumMod val="2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endParaRPr lang="en-US" sz="3600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96841" y="1283896"/>
            <a:ext cx="11905861" cy="5458408"/>
          </a:xfrm>
          <a:prstGeom prst="roundRect">
            <a:avLst>
              <a:gd name="adj" fmla="val 2308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`</a:t>
            </a:r>
            <a:endParaRPr lang="en-US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512924" y="374626"/>
            <a:ext cx="11558202" cy="5577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bg2">
                    <a:lumMod val="2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36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Events Handling in React</a:t>
            </a:r>
            <a:endParaRPr lang="en-US" sz="3600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44500" y="1374719"/>
            <a:ext cx="1120010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In react, event handling is similar to handing events in javascript but with some key differences.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React uses a </a:t>
            </a:r>
            <a:r>
              <a:rPr lang="en-US" sz="20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SyntheticEvent</a:t>
            </a:r>
            <a:r>
              <a:rPr lang="en-US" sz="2000" dirty="0" smtClean="0">
                <a:latin typeface="Gill Sans MT" panose="020B0502020104020203" pitchFamily="34" charset="0"/>
              </a:rPr>
              <a:t>, a wrapper around native events for cross-browser consistency.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571" y="3234658"/>
            <a:ext cx="10297962" cy="2781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468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44500" y="374626"/>
            <a:ext cx="11558202" cy="5577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bg2">
                    <a:lumMod val="2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endParaRPr lang="en-US" sz="3600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96841" y="1283896"/>
            <a:ext cx="11905861" cy="5458408"/>
          </a:xfrm>
          <a:prstGeom prst="roundRect">
            <a:avLst>
              <a:gd name="adj" fmla="val 2308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`</a:t>
            </a:r>
            <a:endParaRPr lang="en-US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512924" y="374626"/>
            <a:ext cx="11558202" cy="5577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bg2">
                    <a:lumMod val="2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36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Events Handling in React</a:t>
            </a:r>
            <a:endParaRPr lang="en-US" sz="3600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510" y="1679330"/>
            <a:ext cx="11780522" cy="4530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654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44500" y="374626"/>
            <a:ext cx="11558202" cy="5577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bg2">
                    <a:lumMod val="2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endParaRPr lang="en-US" sz="3600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96841" y="1283896"/>
            <a:ext cx="11905861" cy="5458408"/>
          </a:xfrm>
          <a:prstGeom prst="roundRect">
            <a:avLst>
              <a:gd name="adj" fmla="val 2308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`</a:t>
            </a:r>
            <a:endParaRPr lang="en-US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512924" y="374626"/>
            <a:ext cx="11558202" cy="5577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bg2">
                    <a:lumMod val="2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3600" b="1" dirty="0" err="1" smtClean="0">
                <a:solidFill>
                  <a:srgbClr val="0070C0"/>
                </a:solidFill>
                <a:latin typeface="Gill Sans MT" panose="020B0502020104020203" pitchFamily="34" charset="0"/>
              </a:rPr>
              <a:t>e.preventDefault</a:t>
            </a:r>
            <a:r>
              <a:rPr lang="en-US" sz="36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() in React</a:t>
            </a:r>
            <a:endParaRPr lang="en-US" sz="3600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44500" y="1517594"/>
            <a:ext cx="11200104" cy="44315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In react, </a:t>
            </a:r>
            <a:r>
              <a:rPr lang="en-US" sz="2000" b="1" dirty="0" err="1" smtClean="0">
                <a:solidFill>
                  <a:srgbClr val="0070C0"/>
                </a:solidFill>
                <a:latin typeface="Gill Sans MT" panose="020B0502020104020203" pitchFamily="34" charset="0"/>
              </a:rPr>
              <a:t>e.preventDefault</a:t>
            </a:r>
            <a:r>
              <a:rPr lang="en-US" sz="20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()</a:t>
            </a:r>
            <a:r>
              <a:rPr lang="en-US" sz="2000" dirty="0" smtClean="0">
                <a:latin typeface="Gill Sans MT" panose="020B0502020104020203" pitchFamily="34" charset="0"/>
              </a:rPr>
              <a:t> is used to </a:t>
            </a:r>
            <a:r>
              <a:rPr lang="en-US" sz="2000" b="1" dirty="0" smtClean="0">
                <a:latin typeface="Gill Sans MT" panose="020B0502020104020203" pitchFamily="34" charset="0"/>
              </a:rPr>
              <a:t>prevent the default behaviour </a:t>
            </a:r>
            <a:r>
              <a:rPr lang="en-US" sz="2000" dirty="0" smtClean="0">
                <a:latin typeface="Gill Sans MT" panose="020B0502020104020203" pitchFamily="34" charset="0"/>
              </a:rPr>
              <a:t>of an event.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This is commonly used in </a:t>
            </a:r>
            <a:r>
              <a:rPr lang="en-US" sz="2000" b="1" dirty="0" smtClean="0">
                <a:latin typeface="Gill Sans MT" panose="020B0502020104020203" pitchFamily="34" charset="0"/>
              </a:rPr>
              <a:t>submissions forms</a:t>
            </a:r>
            <a:r>
              <a:rPr lang="en-US" sz="2000" dirty="0" smtClean="0">
                <a:latin typeface="Gill Sans MT" panose="020B0502020104020203" pitchFamily="34" charset="0"/>
              </a:rPr>
              <a:t>, </a:t>
            </a:r>
            <a:r>
              <a:rPr lang="en-US" sz="2000" b="1" dirty="0" smtClean="0">
                <a:latin typeface="Gill Sans MT" panose="020B0502020104020203" pitchFamily="34" charset="0"/>
              </a:rPr>
              <a:t>links clicks</a:t>
            </a:r>
            <a:r>
              <a:rPr lang="en-US" sz="2000" dirty="0" smtClean="0">
                <a:latin typeface="Gill Sans MT" panose="020B0502020104020203" pitchFamily="34" charset="0"/>
              </a:rPr>
              <a:t>, and other default browser behaviors.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Syntax – </a:t>
            </a:r>
            <a:r>
              <a:rPr lang="en-US" sz="2000" b="1" dirty="0" err="1" smtClean="0">
                <a:solidFill>
                  <a:srgbClr val="00B050"/>
                </a:solidFill>
                <a:latin typeface="Gill Sans MT" panose="020B0502020104020203" pitchFamily="34" charset="0"/>
              </a:rPr>
              <a:t>e.preventDeafult</a:t>
            </a:r>
            <a:r>
              <a:rPr lang="en-US" sz="2000" b="1" dirty="0" smtClean="0">
                <a:solidFill>
                  <a:srgbClr val="00B050"/>
                </a:solidFill>
                <a:latin typeface="Gill Sans MT" panose="020B0502020104020203" pitchFamily="34" charset="0"/>
              </a:rPr>
              <a:t>()</a:t>
            </a:r>
            <a:r>
              <a:rPr lang="en-US" sz="2000" dirty="0" smtClean="0">
                <a:latin typeface="Gill Sans MT" panose="020B0502020104020203" pitchFamily="34" charset="0"/>
              </a:rPr>
              <a:t>;</a:t>
            </a:r>
          </a:p>
          <a:p>
            <a:pPr>
              <a:lnSpc>
                <a:spcPct val="200000"/>
              </a:lnSpc>
            </a:pPr>
            <a:r>
              <a:rPr lang="en-US" sz="2400" b="1" dirty="0" smtClean="0">
                <a:solidFill>
                  <a:srgbClr val="FF0000"/>
                </a:solidFill>
              </a:rPr>
              <a:t>Q. Why Use </a:t>
            </a:r>
            <a:r>
              <a:rPr lang="en-US" sz="2400" b="1" dirty="0" err="1" smtClean="0">
                <a:solidFill>
                  <a:srgbClr val="FF0000"/>
                </a:solidFill>
              </a:rPr>
              <a:t>e.preventDefault</a:t>
            </a:r>
            <a:r>
              <a:rPr lang="en-US" sz="2400" b="1" dirty="0" smtClean="0">
                <a:solidFill>
                  <a:srgbClr val="FF0000"/>
                </a:solidFill>
              </a:rPr>
              <a:t>()?</a:t>
            </a:r>
          </a:p>
          <a:p>
            <a:pPr>
              <a:lnSpc>
                <a:spcPct val="200000"/>
              </a:lnSpc>
            </a:pPr>
            <a:r>
              <a:rPr lang="en-US" sz="2000" b="1" dirty="0">
                <a:latin typeface="Gill Sans MT" panose="020B0502020104020203" pitchFamily="34" charset="0"/>
              </a:rPr>
              <a:t>By default, some HTML elements have predefined behaviors:</a:t>
            </a:r>
            <a:endParaRPr lang="en-US" sz="2000" b="1" dirty="0" smtClean="0">
              <a:solidFill>
                <a:srgbClr val="FF0000"/>
              </a:solidFill>
              <a:latin typeface="Gill Sans MT" panose="020B0502020104020203" pitchFamily="34" charset="0"/>
            </a:endParaRPr>
          </a:p>
          <a:p>
            <a:pPr marL="914400" lvl="1" indent="-457200">
              <a:lnSpc>
                <a:spcPct val="200000"/>
              </a:lnSpc>
              <a:buFont typeface="+mj-lt"/>
              <a:buAutoNum type="arabicPeriod"/>
            </a:pPr>
            <a:r>
              <a:rPr lang="en-US" sz="2000" b="1" dirty="0" smtClean="0">
                <a:latin typeface="Gill Sans MT" panose="020B0502020104020203" pitchFamily="34" charset="0"/>
              </a:rPr>
              <a:t>Forms (</a:t>
            </a:r>
            <a:r>
              <a:rPr lang="en-US" sz="20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&lt;form&gt;</a:t>
            </a:r>
            <a:r>
              <a:rPr lang="en-US" sz="2000" b="1" dirty="0" smtClean="0">
                <a:latin typeface="Gill Sans MT" panose="020B0502020104020203" pitchFamily="34" charset="0"/>
              </a:rPr>
              <a:t>) </a:t>
            </a:r>
            <a:r>
              <a:rPr lang="en-US" sz="2000" dirty="0" smtClean="0">
                <a:latin typeface="Gill Sans MT" panose="020B0502020104020203" pitchFamily="34" charset="0"/>
              </a:rPr>
              <a:t>– Refresh the page on submission</a:t>
            </a:r>
          </a:p>
          <a:p>
            <a:pPr marL="914400" lvl="1" indent="-457200">
              <a:lnSpc>
                <a:spcPct val="200000"/>
              </a:lnSpc>
              <a:buFont typeface="+mj-lt"/>
              <a:buAutoNum type="arabicPeriod"/>
            </a:pPr>
            <a:r>
              <a:rPr lang="en-US" sz="2000" b="1" dirty="0" smtClean="0">
                <a:latin typeface="Gill Sans MT" panose="020B0502020104020203" pitchFamily="34" charset="0"/>
              </a:rPr>
              <a:t>Links (</a:t>
            </a:r>
            <a:r>
              <a:rPr lang="en-US" sz="20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&lt;a&gt;</a:t>
            </a:r>
            <a:r>
              <a:rPr lang="en-US" sz="2000" b="1" dirty="0" smtClean="0">
                <a:latin typeface="Gill Sans MT" panose="020B0502020104020203" pitchFamily="34" charset="0"/>
              </a:rPr>
              <a:t>) </a:t>
            </a:r>
            <a:r>
              <a:rPr lang="en-US" sz="2000" dirty="0" smtClean="0">
                <a:latin typeface="Gill Sans MT" panose="020B0502020104020203" pitchFamily="34" charset="0"/>
              </a:rPr>
              <a:t>– navigate to another page</a:t>
            </a:r>
          </a:p>
        </p:txBody>
      </p:sp>
    </p:spTree>
    <p:extLst>
      <p:ext uri="{BB962C8B-B14F-4D97-AF65-F5344CB8AC3E}">
        <p14:creationId xmlns:p14="http://schemas.microsoft.com/office/powerpoint/2010/main" val="1988059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44500" y="374626"/>
            <a:ext cx="11558202" cy="5577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bg2">
                    <a:lumMod val="2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endParaRPr lang="en-US" sz="3600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96841" y="1283896"/>
            <a:ext cx="11905861" cy="5458408"/>
          </a:xfrm>
          <a:prstGeom prst="roundRect">
            <a:avLst>
              <a:gd name="adj" fmla="val 2308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`</a:t>
            </a:r>
            <a:endParaRPr lang="en-US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512924" y="374626"/>
            <a:ext cx="11558202" cy="5577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bg2">
                    <a:lumMod val="2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36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States in React</a:t>
            </a:r>
            <a:endParaRPr lang="en-US" sz="3600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44500" y="1517594"/>
            <a:ext cx="1120010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States is used to </a:t>
            </a:r>
            <a:r>
              <a:rPr lang="en-US" sz="2000" b="1" dirty="0" smtClean="0">
                <a:latin typeface="Gill Sans MT" panose="020B0502020104020203" pitchFamily="34" charset="0"/>
              </a:rPr>
              <a:t>store</a:t>
            </a:r>
            <a:r>
              <a:rPr lang="en-US" sz="2000" dirty="0" smtClean="0">
                <a:latin typeface="Gill Sans MT" panose="020B0502020104020203" pitchFamily="34" charset="0"/>
              </a:rPr>
              <a:t> and </a:t>
            </a:r>
            <a:r>
              <a:rPr lang="en-US" sz="2000" b="1" dirty="0" smtClean="0">
                <a:latin typeface="Gill Sans MT" panose="020B0502020104020203" pitchFamily="34" charset="0"/>
              </a:rPr>
              <a:t>manage</a:t>
            </a:r>
            <a:r>
              <a:rPr lang="en-US" sz="2000" dirty="0" smtClean="0">
                <a:latin typeface="Gill Sans MT" panose="020B0502020104020203" pitchFamily="34" charset="0"/>
              </a:rPr>
              <a:t> the component-specific data in react.</a:t>
            </a:r>
            <a:endParaRPr lang="en-US" sz="2000" dirty="0">
              <a:latin typeface="Gill Sans MT" panose="020B0502020104020203" pitchFamily="34" charset="0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2000" b="1" dirty="0" err="1" smtClean="0">
                <a:solidFill>
                  <a:srgbClr val="0070C0"/>
                </a:solidFill>
                <a:latin typeface="Gill Sans MT" panose="020B0502020104020203" pitchFamily="34" charset="0"/>
              </a:rPr>
              <a:t>useState</a:t>
            </a:r>
            <a:r>
              <a:rPr lang="en-US" sz="2000" dirty="0" smtClean="0">
                <a:latin typeface="Gill Sans MT" panose="020B0502020104020203" pitchFamily="34" charset="0"/>
              </a:rPr>
              <a:t> – It is a hook in react </a:t>
            </a:r>
            <a:r>
              <a:rPr lang="en-US" sz="2000" dirty="0" err="1" smtClean="0">
                <a:latin typeface="Gill Sans MT" panose="020B0502020104020203" pitchFamily="34" charset="0"/>
              </a:rPr>
              <a:t>js</a:t>
            </a:r>
            <a:r>
              <a:rPr lang="en-US" sz="2000" dirty="0" smtClean="0">
                <a:latin typeface="Gill Sans MT" panose="020B0502020104020203" pitchFamily="34" charset="0"/>
              </a:rPr>
              <a:t> which will handle state management in function based component.</a:t>
            </a:r>
            <a:endParaRPr lang="en-US" sz="2000" dirty="0">
              <a:latin typeface="Gill Sans MT" panose="020B0502020104020203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0178" y="2984242"/>
            <a:ext cx="7868748" cy="226726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23549" y="5302888"/>
            <a:ext cx="1120010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2000" b="1" dirty="0">
                <a:solidFill>
                  <a:srgbClr val="0070C0"/>
                </a:solidFill>
                <a:latin typeface="Gill Sans MT" panose="020B0502020104020203" pitchFamily="34" charset="0"/>
              </a:rPr>
              <a:t>s</a:t>
            </a:r>
            <a:r>
              <a:rPr lang="en-US" sz="20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tate</a:t>
            </a:r>
            <a:r>
              <a:rPr lang="en-US" sz="2000" b="1" dirty="0" smtClean="0">
                <a:latin typeface="Gill Sans MT" panose="020B0502020104020203" pitchFamily="34" charset="0"/>
              </a:rPr>
              <a:t> </a:t>
            </a:r>
            <a:r>
              <a:rPr lang="en-US" sz="2000" dirty="0" smtClean="0">
                <a:latin typeface="Gill Sans MT" panose="020B0502020104020203" pitchFamily="34" charset="0"/>
              </a:rPr>
              <a:t>– Holds the current value or initial value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2000" b="1" dirty="0" err="1" smtClean="0">
                <a:solidFill>
                  <a:srgbClr val="0070C0"/>
                </a:solidFill>
                <a:latin typeface="Gill Sans MT" panose="020B0502020104020203" pitchFamily="34" charset="0"/>
              </a:rPr>
              <a:t>setState</a:t>
            </a:r>
            <a:r>
              <a:rPr lang="en-US" sz="2000" dirty="0" smtClean="0">
                <a:latin typeface="Gill Sans MT" panose="020B0502020104020203" pitchFamily="34" charset="0"/>
              </a:rPr>
              <a:t> – It is a function which will update the current value</a:t>
            </a:r>
          </a:p>
        </p:txBody>
      </p:sp>
    </p:spTree>
    <p:extLst>
      <p:ext uri="{BB962C8B-B14F-4D97-AF65-F5344CB8AC3E}">
        <p14:creationId xmlns:p14="http://schemas.microsoft.com/office/powerpoint/2010/main" val="817020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44500" y="374626"/>
            <a:ext cx="11558202" cy="5577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bg2">
                    <a:lumMod val="2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endParaRPr lang="en-US" sz="3600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96841" y="1283896"/>
            <a:ext cx="11905861" cy="5458408"/>
          </a:xfrm>
          <a:prstGeom prst="roundRect">
            <a:avLst>
              <a:gd name="adj" fmla="val 2308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`</a:t>
            </a:r>
            <a:endParaRPr lang="en-US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512924" y="374626"/>
            <a:ext cx="11558202" cy="5577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bg2">
                    <a:lumMod val="2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36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Conditional Rendering in React</a:t>
            </a:r>
            <a:endParaRPr lang="en-US" sz="3600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44500" y="1517594"/>
            <a:ext cx="1120010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Conditional Rendering, in react means </a:t>
            </a:r>
            <a:r>
              <a:rPr lang="en-US" sz="2000" b="1" dirty="0" smtClean="0">
                <a:latin typeface="Gill Sans MT" panose="020B0502020104020203" pitchFamily="34" charset="0"/>
              </a:rPr>
              <a:t>showing different UI elements based on a condition</a:t>
            </a:r>
            <a:r>
              <a:rPr lang="en-US" sz="2000" dirty="0" smtClean="0">
                <a:latin typeface="Gill Sans MT" panose="020B0502020104020203" pitchFamily="34" charset="0"/>
              </a:rPr>
              <a:t>.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latin typeface="Gill Sans MT" panose="020B0502020104020203" pitchFamily="34" charset="0"/>
              </a:rPr>
              <a:t>Instead of rendering everything at once, React </a:t>
            </a:r>
            <a:r>
              <a:rPr lang="en-US" sz="2000" b="1" dirty="0">
                <a:latin typeface="Gill Sans MT" panose="020B0502020104020203" pitchFamily="34" charset="0"/>
              </a:rPr>
              <a:t>dynamically</a:t>
            </a:r>
            <a:r>
              <a:rPr lang="en-US" sz="2000" dirty="0">
                <a:latin typeface="Gill Sans MT" panose="020B0502020104020203" pitchFamily="34" charset="0"/>
              </a:rPr>
              <a:t> decides what to render.</a:t>
            </a:r>
            <a:r>
              <a:rPr lang="en-US" sz="2000" dirty="0" smtClean="0">
                <a:latin typeface="Gill Sans MT" panose="020B0502020104020203" pitchFamily="34" charset="0"/>
              </a:rPr>
              <a:t> </a:t>
            </a:r>
            <a:endParaRPr lang="en-US" sz="2000" dirty="0">
              <a:latin typeface="Gill Sans MT" panose="020B0502020104020203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120" y="3192519"/>
            <a:ext cx="10478962" cy="3067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217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44500" y="374626"/>
            <a:ext cx="11558202" cy="5577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bg2">
                    <a:lumMod val="2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endParaRPr lang="en-US" sz="3600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96841" y="1283896"/>
            <a:ext cx="11905861" cy="5458408"/>
          </a:xfrm>
          <a:prstGeom prst="roundRect">
            <a:avLst>
              <a:gd name="adj" fmla="val 2308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`</a:t>
            </a:r>
            <a:endParaRPr lang="en-US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512924" y="374626"/>
            <a:ext cx="11558202" cy="5577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bg2">
                    <a:lumMod val="2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36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1. Conditional Rendering By Using if-else</a:t>
            </a:r>
            <a:endParaRPr lang="en-US" sz="3600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44500" y="1517594"/>
            <a:ext cx="11200104" cy="12307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If-else </a:t>
            </a:r>
            <a:r>
              <a:rPr lang="en-US" sz="2000" b="1" dirty="0" smtClean="0">
                <a:solidFill>
                  <a:srgbClr val="FF0000"/>
                </a:solidFill>
                <a:latin typeface="Gill Sans MT" panose="020B0502020104020203" pitchFamily="34" charset="0"/>
              </a:rPr>
              <a:t>cannot be </a:t>
            </a:r>
            <a:r>
              <a:rPr lang="en-US" sz="2000" dirty="0" smtClean="0">
                <a:latin typeface="Gill Sans MT" panose="020B0502020104020203" pitchFamily="34" charset="0"/>
              </a:rPr>
              <a:t>used inside JSX. 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It works outside the </a:t>
            </a:r>
            <a:r>
              <a:rPr lang="en-US" sz="20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return() </a:t>
            </a:r>
            <a:r>
              <a:rPr lang="en-US" sz="2000" dirty="0" smtClean="0">
                <a:latin typeface="Gill Sans MT" panose="020B0502020104020203" pitchFamily="34" charset="0"/>
              </a:rPr>
              <a:t>statement of the component.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201" y="2982014"/>
            <a:ext cx="11650701" cy="3524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378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44500" y="374626"/>
            <a:ext cx="11558202" cy="5577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bg2">
                    <a:lumMod val="2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endParaRPr lang="en-US" sz="3600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96841" y="1283896"/>
            <a:ext cx="11905861" cy="5458408"/>
          </a:xfrm>
          <a:prstGeom prst="roundRect">
            <a:avLst>
              <a:gd name="adj" fmla="val 2308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`</a:t>
            </a:r>
            <a:endParaRPr lang="en-US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44500" y="357906"/>
            <a:ext cx="11558202" cy="5577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bg2">
                    <a:lumMod val="2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solidFill>
                  <a:srgbClr val="0070C0"/>
                </a:solidFill>
                <a:latin typeface="Gill Sans MT" panose="020B0502020104020203" pitchFamily="34" charset="0"/>
              </a:rPr>
              <a:t>2</a:t>
            </a:r>
            <a:r>
              <a:rPr lang="en-US" sz="36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. Conditional Rendering By Using Ternary Operator </a:t>
            </a:r>
            <a:endParaRPr lang="en-US" sz="3600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44500" y="1517594"/>
            <a:ext cx="1120010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The ternary operator is used as a </a:t>
            </a:r>
            <a:r>
              <a:rPr lang="en-US" sz="2000" b="1" dirty="0" smtClean="0">
                <a:latin typeface="Gill Sans MT" panose="020B0502020104020203" pitchFamily="34" charset="0"/>
              </a:rPr>
              <a:t>shorter syntax </a:t>
            </a:r>
            <a:r>
              <a:rPr lang="en-US" sz="2000" dirty="0" smtClean="0">
                <a:latin typeface="Gill Sans MT" panose="020B0502020104020203" pitchFamily="34" charset="0"/>
              </a:rPr>
              <a:t>for the if-else statement.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It works inside the </a:t>
            </a:r>
            <a:r>
              <a:rPr lang="en-US" sz="2000" b="1" dirty="0" smtClean="0">
                <a:latin typeface="Gill Sans MT" panose="020B0502020104020203" pitchFamily="34" charset="0"/>
              </a:rPr>
              <a:t>JSX</a:t>
            </a:r>
            <a:r>
              <a:rPr lang="en-US" sz="2000" dirty="0" smtClean="0">
                <a:latin typeface="Gill Sans MT" panose="020B0502020104020203" pitchFamily="34" charset="0"/>
              </a:rPr>
              <a:t> (</a:t>
            </a:r>
            <a:r>
              <a:rPr lang="en-US" sz="2000" b="1" dirty="0" smtClean="0">
                <a:solidFill>
                  <a:srgbClr val="FF0000"/>
                </a:solidFill>
                <a:latin typeface="Gill Sans MT" panose="020B0502020104020203" pitchFamily="34" charset="0"/>
              </a:rPr>
              <a:t>{ }</a:t>
            </a:r>
            <a:r>
              <a:rPr lang="en-US" sz="2000" dirty="0" smtClean="0">
                <a:latin typeface="Gill Sans MT" panose="020B0502020104020203" pitchFamily="34" charset="0"/>
              </a:rPr>
              <a:t>).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2463" y="3304997"/>
            <a:ext cx="8602275" cy="2553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912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>
          <a:xfrm>
            <a:off x="167950" y="1212979"/>
            <a:ext cx="11905861" cy="5458408"/>
          </a:xfrm>
          <a:prstGeom prst="roundRect">
            <a:avLst>
              <a:gd name="adj" fmla="val 2308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b="1" dirty="0">
                <a:solidFill>
                  <a:srgbClr val="0070C0"/>
                </a:solidFill>
                <a:latin typeface="Gill Sans MT" panose="020B0502020104020203" pitchFamily="34" charset="0"/>
              </a:rPr>
              <a:t>Without React.js vs With React.js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quarter" idx="13"/>
          </p:nvPr>
        </p:nvSpPr>
        <p:spPr>
          <a:xfrm>
            <a:off x="363844" y="1319348"/>
            <a:ext cx="5579756" cy="5245670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just"/>
            <a:r>
              <a:rPr lang="en-US" sz="24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Q.  Without react.js?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1"/>
                </a:solidFill>
                <a:latin typeface="Gill Sans MT" panose="020B0502020104020203" pitchFamily="34" charset="0"/>
              </a:rPr>
              <a:t>In </a:t>
            </a:r>
            <a:r>
              <a:rPr lang="en-US" sz="2000" b="1" dirty="0">
                <a:solidFill>
                  <a:schemeClr val="tx1"/>
                </a:solidFill>
                <a:latin typeface="Gill Sans MT" panose="020B0502020104020203" pitchFamily="34" charset="0"/>
              </a:rPr>
              <a:t>traditional JavaScript</a:t>
            </a:r>
            <a:r>
              <a:rPr lang="en-US" sz="2000" dirty="0">
                <a:solidFill>
                  <a:schemeClr val="tx1"/>
                </a:solidFill>
                <a:latin typeface="Gill Sans MT" panose="020B0502020104020203" pitchFamily="34" charset="0"/>
              </a:rPr>
              <a:t>, every UI update directly modifies the </a:t>
            </a:r>
            <a:r>
              <a:rPr lang="en-US" sz="2000" b="1" dirty="0">
                <a:solidFill>
                  <a:schemeClr val="tx1"/>
                </a:solidFill>
                <a:latin typeface="Gill Sans MT" panose="020B0502020104020203" pitchFamily="34" charset="0"/>
              </a:rPr>
              <a:t>Real DOM</a:t>
            </a:r>
            <a:r>
              <a:rPr lang="en-US" sz="2000" dirty="0">
                <a:solidFill>
                  <a:schemeClr val="tx1"/>
                </a:solidFill>
                <a:latin typeface="Gill Sans MT" panose="020B0502020104020203" pitchFamily="34" charset="0"/>
              </a:rPr>
              <a:t>. The problem is that the DOM is </a:t>
            </a:r>
            <a:r>
              <a:rPr lang="en-US" sz="2000" b="1" dirty="0" smtClean="0">
                <a:solidFill>
                  <a:schemeClr val="tx1"/>
                </a:solidFill>
                <a:latin typeface="Gill Sans MT" panose="020B0502020104020203" pitchFamily="34" charset="0"/>
              </a:rPr>
              <a:t>slow.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sz="2000" dirty="0" smtClean="0">
                <a:solidFill>
                  <a:schemeClr val="tx1"/>
                </a:solidFill>
                <a:latin typeface="Gill Sans MT" panose="020B0502020104020203" pitchFamily="34" charset="0"/>
              </a:rPr>
              <a:t>And DOM manipulation was very expensive.</a:t>
            </a:r>
            <a:endParaRPr lang="en-US" sz="2000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606" y="4048462"/>
            <a:ext cx="5378231" cy="2147962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6440967" y="1319348"/>
            <a:ext cx="5530209" cy="524567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600" kern="1200" dirty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283464" indent="-283464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600" kern="1200" dirty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600" kern="1200" dirty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600" kern="1200" dirty="0" smtClean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600" kern="1200" dirty="0" smtClean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24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Q.  With react.js?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sz="2000" dirty="0" smtClean="0">
                <a:solidFill>
                  <a:schemeClr val="tx1"/>
                </a:solidFill>
                <a:latin typeface="Gill Sans MT" panose="020B0502020104020203" pitchFamily="34" charset="0"/>
              </a:rPr>
              <a:t>React does not update the </a:t>
            </a:r>
            <a:r>
              <a:rPr lang="en-US" sz="2000" b="1" dirty="0" smtClean="0">
                <a:solidFill>
                  <a:schemeClr val="tx1"/>
                </a:solidFill>
                <a:latin typeface="Gill Sans MT" panose="020B0502020104020203" pitchFamily="34" charset="0"/>
              </a:rPr>
              <a:t>Real DOM </a:t>
            </a:r>
            <a:r>
              <a:rPr lang="en-US" sz="2000" dirty="0" smtClean="0">
                <a:solidFill>
                  <a:schemeClr val="tx1"/>
                </a:solidFill>
                <a:latin typeface="Gill Sans MT" panose="020B0502020104020203" pitchFamily="34" charset="0"/>
              </a:rPr>
              <a:t>directly.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sz="2000" dirty="0" smtClean="0">
                <a:solidFill>
                  <a:schemeClr val="tx1"/>
                </a:solidFill>
                <a:latin typeface="Gill Sans MT" panose="020B0502020104020203" pitchFamily="34" charset="0"/>
              </a:rPr>
              <a:t>Instead of it uses </a:t>
            </a:r>
            <a:r>
              <a:rPr lang="en-US" sz="2000" b="1" dirty="0" smtClean="0">
                <a:solidFill>
                  <a:schemeClr val="tx1"/>
                </a:solidFill>
                <a:latin typeface="Gill Sans MT" panose="020B0502020104020203" pitchFamily="34" charset="0"/>
              </a:rPr>
              <a:t>virtual dom</a:t>
            </a:r>
            <a:r>
              <a:rPr lang="en-US" sz="2000" dirty="0" smtClean="0">
                <a:solidFill>
                  <a:schemeClr val="tx1"/>
                </a:solidFill>
                <a:latin typeface="Gill Sans MT" panose="020B0502020104020203" pitchFamily="34" charset="0"/>
              </a:rPr>
              <a:t>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sz="2000" dirty="0" smtClean="0">
                <a:solidFill>
                  <a:schemeClr val="tx1"/>
                </a:solidFill>
                <a:latin typeface="Gill Sans MT" panose="020B0502020104020203" pitchFamily="34" charset="0"/>
              </a:rPr>
              <a:t>Keeps </a:t>
            </a:r>
            <a:r>
              <a:rPr lang="en-US" sz="2000" dirty="0">
                <a:solidFill>
                  <a:schemeClr val="tx1"/>
                </a:solidFill>
                <a:latin typeface="Gill Sans MT" panose="020B0502020104020203" pitchFamily="34" charset="0"/>
              </a:rPr>
              <a:t>UI fast and smooth, even in large applications.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3713" y="4154741"/>
            <a:ext cx="5184716" cy="1935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556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44500" y="374626"/>
            <a:ext cx="11558202" cy="5577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bg2">
                    <a:lumMod val="2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endParaRPr lang="en-US" sz="3600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96841" y="1283896"/>
            <a:ext cx="11905861" cy="5458408"/>
          </a:xfrm>
          <a:prstGeom prst="roundRect">
            <a:avLst>
              <a:gd name="adj" fmla="val 2308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`</a:t>
            </a:r>
            <a:endParaRPr lang="en-US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44500" y="357906"/>
            <a:ext cx="11558202" cy="5577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bg2">
                    <a:lumMod val="2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36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3. Conditional Rendering By Using Short-Circuit </a:t>
            </a:r>
            <a:endParaRPr lang="en-US" sz="3600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44500" y="1283896"/>
            <a:ext cx="1120010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Short Circuit (</a:t>
            </a:r>
            <a:r>
              <a:rPr lang="en-US" sz="2000" b="1" dirty="0" smtClean="0">
                <a:solidFill>
                  <a:srgbClr val="FF0000"/>
                </a:solidFill>
                <a:latin typeface="Gill Sans MT" panose="020B0502020104020203" pitchFamily="34" charset="0"/>
              </a:rPr>
              <a:t>&amp;&amp;</a:t>
            </a:r>
            <a:r>
              <a:rPr lang="en-US" sz="2000" dirty="0" smtClean="0">
                <a:latin typeface="Gill Sans MT" panose="020B0502020104020203" pitchFamily="34" charset="0"/>
              </a:rPr>
              <a:t>) (</a:t>
            </a:r>
            <a:r>
              <a:rPr lang="en-US" sz="20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AND Operator</a:t>
            </a:r>
            <a:r>
              <a:rPr lang="en-US" sz="2000" dirty="0" smtClean="0">
                <a:latin typeface="Gill Sans MT" panose="020B0502020104020203" pitchFamily="34" charset="0"/>
              </a:rPr>
              <a:t>).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The short-circuit operator works from </a:t>
            </a:r>
            <a:r>
              <a:rPr lang="en-US" sz="2000" b="1" dirty="0" smtClean="0">
                <a:latin typeface="Gill Sans MT" panose="020B0502020104020203" pitchFamily="34" charset="0"/>
              </a:rPr>
              <a:t>left to right</a:t>
            </a:r>
            <a:r>
              <a:rPr lang="en-US" sz="2000" dirty="0" smtClean="0">
                <a:latin typeface="Gill Sans MT" panose="020B0502020104020203" pitchFamily="34" charset="0"/>
              </a:rPr>
              <a:t>.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latin typeface="Gill Sans MT" panose="020B0502020104020203" pitchFamily="34" charset="0"/>
              </a:rPr>
              <a:t>It works inside the </a:t>
            </a:r>
            <a:r>
              <a:rPr lang="en-US" sz="2000" b="1" dirty="0">
                <a:latin typeface="Gill Sans MT" panose="020B0502020104020203" pitchFamily="34" charset="0"/>
              </a:rPr>
              <a:t>JSX</a:t>
            </a:r>
            <a:r>
              <a:rPr lang="en-US" sz="2000" dirty="0">
                <a:latin typeface="Gill Sans MT" panose="020B0502020104020203" pitchFamily="34" charset="0"/>
              </a:rPr>
              <a:t> (</a:t>
            </a:r>
            <a:r>
              <a:rPr lang="en-US" sz="2000" b="1" dirty="0">
                <a:solidFill>
                  <a:srgbClr val="FF0000"/>
                </a:solidFill>
                <a:latin typeface="Gill Sans MT" panose="020B0502020104020203" pitchFamily="34" charset="0"/>
              </a:rPr>
              <a:t>{ }</a:t>
            </a:r>
            <a:r>
              <a:rPr lang="en-US" sz="2000" dirty="0">
                <a:latin typeface="Gill Sans MT" panose="020B0502020104020203" pitchFamily="34" charset="0"/>
              </a:rPr>
              <a:t>).</a:t>
            </a:r>
            <a:endParaRPr lang="en-US" sz="2000" dirty="0" smtClean="0">
              <a:latin typeface="Gill Sans MT" panose="020B0502020104020203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0352" y="3192519"/>
            <a:ext cx="8288400" cy="3442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795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44500" y="374626"/>
            <a:ext cx="11558202" cy="5577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bg2">
                    <a:lumMod val="2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endParaRPr lang="en-US" sz="3600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96841" y="1283896"/>
            <a:ext cx="11905861" cy="5458408"/>
          </a:xfrm>
          <a:prstGeom prst="roundRect">
            <a:avLst>
              <a:gd name="adj" fmla="val 2308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`</a:t>
            </a:r>
            <a:endParaRPr lang="en-US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44500" y="357906"/>
            <a:ext cx="11558202" cy="5577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bg2">
                    <a:lumMod val="2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36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Styling in React</a:t>
            </a:r>
            <a:endParaRPr lang="en-US" sz="3600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44500" y="1517594"/>
            <a:ext cx="1120010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In react, you can style the components by using CSS.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There are 2 ways you can provide the styling in react: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835" y="3209239"/>
            <a:ext cx="8659433" cy="2896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735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44500" y="374626"/>
            <a:ext cx="11558202" cy="5577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bg2">
                    <a:lumMod val="2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endParaRPr lang="en-US" sz="3600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96841" y="1283896"/>
            <a:ext cx="11905861" cy="5458408"/>
          </a:xfrm>
          <a:prstGeom prst="roundRect">
            <a:avLst>
              <a:gd name="adj" fmla="val 2308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`</a:t>
            </a:r>
            <a:endParaRPr lang="en-US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44500" y="357906"/>
            <a:ext cx="11558202" cy="5577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bg2">
                    <a:lumMod val="2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36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1. Inline Styling in React</a:t>
            </a:r>
            <a:endParaRPr lang="en-US" sz="3600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44500" y="1517594"/>
            <a:ext cx="11200104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Inline styles in React are written as </a:t>
            </a:r>
            <a:r>
              <a:rPr lang="en-US" sz="20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Javascript Objects </a:t>
            </a:r>
            <a:r>
              <a:rPr lang="en-US" sz="2000" dirty="0" smtClean="0">
                <a:latin typeface="Gill Sans MT" panose="020B0502020104020203" pitchFamily="34" charset="0"/>
              </a:rPr>
              <a:t>inside the </a:t>
            </a:r>
            <a:r>
              <a:rPr lang="en-US" sz="2000" b="1" dirty="0" smtClean="0">
                <a:solidFill>
                  <a:srgbClr val="FF0000"/>
                </a:solidFill>
                <a:latin typeface="Gill Sans MT" panose="020B0502020104020203" pitchFamily="34" charset="0"/>
              </a:rPr>
              <a:t>style</a:t>
            </a:r>
            <a:r>
              <a:rPr lang="en-US" sz="2000" dirty="0" smtClean="0">
                <a:latin typeface="Gill Sans MT" panose="020B0502020104020203" pitchFamily="34" charset="0"/>
              </a:rPr>
              <a:t> attribute.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Javascript object means key and value pair. </a:t>
            </a:r>
            <a:endParaRPr lang="en-US" sz="2000" dirty="0">
              <a:latin typeface="Gill Sans MT" panose="020B0502020104020203" pitchFamily="34" charset="0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2000" b="1" dirty="0" smtClean="0">
                <a:latin typeface="Gill Sans MT" panose="020B0502020104020203" pitchFamily="34" charset="0"/>
              </a:rPr>
              <a:t>Key</a:t>
            </a:r>
            <a:r>
              <a:rPr lang="en-US" sz="2000" dirty="0" smtClean="0">
                <a:latin typeface="Gill Sans MT" panose="020B0502020104020203" pitchFamily="34" charset="0"/>
              </a:rPr>
              <a:t> – </a:t>
            </a:r>
            <a:r>
              <a:rPr lang="en-US" sz="2000" b="1" dirty="0" err="1" smtClean="0">
                <a:solidFill>
                  <a:srgbClr val="0070C0"/>
                </a:solidFill>
                <a:latin typeface="Gill Sans MT" panose="020B0502020104020203" pitchFamily="34" charset="0"/>
              </a:rPr>
              <a:t>propertyName</a:t>
            </a:r>
            <a:r>
              <a:rPr lang="en-US" sz="2000" dirty="0" smtClean="0">
                <a:latin typeface="Gill Sans MT" panose="020B0502020104020203" pitchFamily="34" charset="0"/>
              </a:rPr>
              <a:t> (</a:t>
            </a:r>
            <a:r>
              <a:rPr lang="en-US" sz="2000" dirty="0" err="1" smtClean="0">
                <a:solidFill>
                  <a:srgbClr val="FF0000"/>
                </a:solidFill>
                <a:latin typeface="Gill Sans MT" panose="020B0502020104020203" pitchFamily="34" charset="0"/>
              </a:rPr>
              <a:t>camelCase</a:t>
            </a:r>
            <a:r>
              <a:rPr lang="en-US" sz="2000" dirty="0" smtClean="0">
                <a:solidFill>
                  <a:srgbClr val="FF0000"/>
                </a:solidFill>
                <a:latin typeface="Gill Sans MT" panose="020B0502020104020203" pitchFamily="34" charset="0"/>
              </a:rPr>
              <a:t> convention</a:t>
            </a:r>
            <a:r>
              <a:rPr lang="en-US" sz="2000" dirty="0" smtClean="0">
                <a:latin typeface="Gill Sans MT" panose="020B0502020104020203" pitchFamily="34" charset="0"/>
              </a:rPr>
              <a:t>)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2000" b="1" dirty="0" smtClean="0">
                <a:latin typeface="Gill Sans MT" panose="020B0502020104020203" pitchFamily="34" charset="0"/>
              </a:rPr>
              <a:t>Value</a:t>
            </a:r>
            <a:r>
              <a:rPr lang="en-US" sz="2000" dirty="0" smtClean="0">
                <a:latin typeface="Gill Sans MT" panose="020B0502020104020203" pitchFamily="34" charset="0"/>
              </a:rPr>
              <a:t> – </a:t>
            </a:r>
            <a:r>
              <a:rPr lang="en-US" sz="20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“value” </a:t>
            </a:r>
            <a:r>
              <a:rPr lang="en-US" sz="2000" dirty="0" smtClean="0">
                <a:latin typeface="Gill Sans MT" panose="020B0502020104020203" pitchFamily="34" charset="0"/>
              </a:rPr>
              <a:t>(In String)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052" y="4213579"/>
            <a:ext cx="11368999" cy="2218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491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44500" y="374626"/>
            <a:ext cx="11558202" cy="5577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bg2">
                    <a:lumMod val="2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endParaRPr lang="en-US" sz="3600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96841" y="1302557"/>
            <a:ext cx="11905861" cy="5458408"/>
          </a:xfrm>
          <a:prstGeom prst="roundRect">
            <a:avLst>
              <a:gd name="adj" fmla="val 2308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`</a:t>
            </a:r>
            <a:endParaRPr lang="en-US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44500" y="357906"/>
            <a:ext cx="11558202" cy="5577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bg2">
                    <a:lumMod val="2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36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2. Installation for Tailwind CSS for React</a:t>
            </a:r>
            <a:endParaRPr lang="en-US" sz="3600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44500" y="1517594"/>
            <a:ext cx="1120010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First close your project (terminate the project in terminal by clicking </a:t>
            </a:r>
            <a:r>
              <a:rPr lang="en-US" sz="2000" b="1" dirty="0" err="1" smtClean="0">
                <a:solidFill>
                  <a:srgbClr val="FF0000"/>
                </a:solidFill>
                <a:latin typeface="Gill Sans MT" panose="020B0502020104020203" pitchFamily="34" charset="0"/>
              </a:rPr>
              <a:t>ctrl+c</a:t>
            </a:r>
            <a:r>
              <a:rPr lang="en-US" sz="2000" dirty="0" smtClean="0">
                <a:latin typeface="Gill Sans MT" panose="020B0502020104020203" pitchFamily="34" charset="0"/>
              </a:rPr>
              <a:t> – then type </a:t>
            </a:r>
            <a:r>
              <a:rPr lang="en-US" sz="2000" b="1" dirty="0" smtClean="0">
                <a:solidFill>
                  <a:srgbClr val="FF0000"/>
                </a:solidFill>
                <a:latin typeface="Gill Sans MT" panose="020B0502020104020203" pitchFamily="34" charset="0"/>
              </a:rPr>
              <a:t>y</a:t>
            </a:r>
            <a:r>
              <a:rPr lang="en-US" sz="2000" dirty="0" smtClean="0">
                <a:latin typeface="Gill Sans MT" panose="020B0502020104020203" pitchFamily="34" charset="0"/>
              </a:rPr>
              <a:t> and hit enter)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Go to </a:t>
            </a:r>
            <a:r>
              <a:rPr lang="en-US" sz="2000" dirty="0">
                <a:latin typeface="Gill Sans MT" panose="020B0502020104020203" pitchFamily="34" charset="0"/>
              </a:rPr>
              <a:t>this website - </a:t>
            </a:r>
            <a:r>
              <a:rPr lang="en-US" sz="2000" dirty="0">
                <a:latin typeface="Gill Sans MT" panose="020B0502020104020203" pitchFamily="34" charset="0"/>
                <a:hlinkClick r:id="rId2"/>
              </a:rPr>
              <a:t>https://</a:t>
            </a:r>
            <a:r>
              <a:rPr lang="en-US" sz="2000" dirty="0" smtClean="0">
                <a:latin typeface="Gill Sans MT" panose="020B0502020104020203" pitchFamily="34" charset="0"/>
                <a:hlinkClick r:id="rId2"/>
              </a:rPr>
              <a:t>tailwindcss.com/docs/installation/using-vite</a:t>
            </a:r>
            <a:endParaRPr lang="en-US" sz="2000" dirty="0" smtClean="0">
              <a:latin typeface="Gill Sans MT" panose="020B0502020104020203" pitchFamily="34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You will see this type of UI.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1207" y="2994922"/>
            <a:ext cx="6721447" cy="3399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954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44500" y="374626"/>
            <a:ext cx="11558202" cy="5577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bg2">
                    <a:lumMod val="2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endParaRPr lang="en-US" sz="3600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96841" y="1321218"/>
            <a:ext cx="11905861" cy="5458408"/>
          </a:xfrm>
          <a:prstGeom prst="roundRect">
            <a:avLst>
              <a:gd name="adj" fmla="val 2308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`</a:t>
            </a:r>
            <a:endParaRPr lang="en-US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44500" y="357906"/>
            <a:ext cx="11558202" cy="5577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bg2">
                    <a:lumMod val="2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36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Step-1: Copy the first command </a:t>
            </a:r>
            <a:endParaRPr lang="en-US" sz="3600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88572" y="1546035"/>
            <a:ext cx="11200104" cy="9614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Copy the first command and open new terminal - Command prompt – and paste the command and hit enter.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427" y="2602367"/>
            <a:ext cx="11088249" cy="170918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404" y="4700363"/>
            <a:ext cx="11052293" cy="166027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778568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44500" y="374626"/>
            <a:ext cx="11558202" cy="5577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bg2">
                    <a:lumMod val="2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endParaRPr lang="en-US" sz="3600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96841" y="1321218"/>
            <a:ext cx="11905861" cy="5458408"/>
          </a:xfrm>
          <a:prstGeom prst="roundRect">
            <a:avLst>
              <a:gd name="adj" fmla="val 2308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`</a:t>
            </a:r>
            <a:endParaRPr lang="en-US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44500" y="357906"/>
            <a:ext cx="11558202" cy="5577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bg2">
                    <a:lumMod val="2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36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Step-2: Copy the 2</a:t>
            </a:r>
            <a:r>
              <a:rPr lang="en-US" sz="3600" b="1" baseline="30000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nd</a:t>
            </a:r>
            <a:r>
              <a:rPr lang="en-US" sz="36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 import statement</a:t>
            </a:r>
            <a:endParaRPr lang="en-US" sz="3600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88572" y="1546035"/>
            <a:ext cx="1120010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Copy the 2</a:t>
            </a:r>
            <a:r>
              <a:rPr lang="en-US" sz="2000" baseline="30000" dirty="0" smtClean="0">
                <a:latin typeface="Gill Sans MT" panose="020B0502020104020203" pitchFamily="34" charset="0"/>
              </a:rPr>
              <a:t>nd</a:t>
            </a:r>
            <a:r>
              <a:rPr lang="en-US" sz="2000" dirty="0" smtClean="0">
                <a:latin typeface="Gill Sans MT" panose="020B0502020104020203" pitchFamily="34" charset="0"/>
              </a:rPr>
              <a:t> import statement only - </a:t>
            </a:r>
            <a:r>
              <a:rPr lang="en-US" b="1" dirty="0">
                <a:solidFill>
                  <a:srgbClr val="0070C0"/>
                </a:solidFill>
              </a:rPr>
              <a:t>import </a:t>
            </a:r>
            <a:r>
              <a:rPr lang="en-US" b="1" dirty="0" err="1">
                <a:solidFill>
                  <a:srgbClr val="0070C0"/>
                </a:solidFill>
              </a:rPr>
              <a:t>tailwindcss</a:t>
            </a:r>
            <a:r>
              <a:rPr lang="en-US" b="1" dirty="0">
                <a:solidFill>
                  <a:srgbClr val="0070C0"/>
                </a:solidFill>
              </a:rPr>
              <a:t> from '@</a:t>
            </a:r>
            <a:r>
              <a:rPr lang="en-US" b="1" dirty="0" err="1" smtClean="0">
                <a:solidFill>
                  <a:srgbClr val="0070C0"/>
                </a:solidFill>
              </a:rPr>
              <a:t>tailwindcss</a:t>
            </a:r>
            <a:r>
              <a:rPr lang="en-US" b="1" dirty="0" smtClean="0">
                <a:solidFill>
                  <a:srgbClr val="0070C0"/>
                </a:solidFill>
              </a:rPr>
              <a:t>/</a:t>
            </a:r>
            <a:r>
              <a:rPr lang="en-US" b="1" dirty="0" err="1" smtClean="0">
                <a:solidFill>
                  <a:srgbClr val="0070C0"/>
                </a:solidFill>
              </a:rPr>
              <a:t>vite</a:t>
            </a:r>
            <a:r>
              <a:rPr lang="en-US" b="1" dirty="0" smtClean="0">
                <a:solidFill>
                  <a:srgbClr val="0070C0"/>
                </a:solidFill>
              </a:rPr>
              <a:t>‘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Then go to vs code you will see file </a:t>
            </a:r>
            <a:r>
              <a:rPr lang="en-US" sz="2000" b="1" dirty="0" smtClean="0">
                <a:solidFill>
                  <a:srgbClr val="FF0000"/>
                </a:solidFill>
                <a:latin typeface="Gill Sans MT" panose="020B0502020104020203" pitchFamily="34" charset="0"/>
              </a:rPr>
              <a:t>vite.config.js </a:t>
            </a:r>
            <a:r>
              <a:rPr lang="en-US" sz="2000" dirty="0" smtClean="0">
                <a:latin typeface="Gill Sans MT" panose="020B0502020104020203" pitchFamily="34" charset="0"/>
              </a:rPr>
              <a:t>at the last of the project.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Open the file paste that import statement in the line no-3.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767" y="3023363"/>
            <a:ext cx="2316606" cy="3490777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026367" y="6231050"/>
            <a:ext cx="1884784" cy="356362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6180" y="3396695"/>
            <a:ext cx="6195817" cy="3009598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>
          <a:xfrm>
            <a:off x="5691677" y="4376057"/>
            <a:ext cx="83975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820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44500" y="374626"/>
            <a:ext cx="11558202" cy="5577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bg2">
                    <a:lumMod val="2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endParaRPr lang="en-US" sz="3600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96841" y="1321218"/>
            <a:ext cx="11905861" cy="5458408"/>
          </a:xfrm>
          <a:prstGeom prst="roundRect">
            <a:avLst>
              <a:gd name="adj" fmla="val 2308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`</a:t>
            </a:r>
            <a:endParaRPr lang="en-US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44500" y="357906"/>
            <a:ext cx="11558202" cy="5577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bg2">
                    <a:lumMod val="2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36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Step-3: Copy the </a:t>
            </a:r>
            <a:r>
              <a:rPr lang="en-US" sz="3600" b="1" dirty="0" err="1" smtClean="0">
                <a:solidFill>
                  <a:srgbClr val="0070C0"/>
                </a:solidFill>
                <a:latin typeface="Gill Sans MT" panose="020B0502020104020203" pitchFamily="34" charset="0"/>
              </a:rPr>
              <a:t>tailwindcss</a:t>
            </a:r>
            <a:r>
              <a:rPr lang="en-US" sz="36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()</a:t>
            </a:r>
            <a:endParaRPr lang="en-US" sz="3600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88572" y="1546035"/>
            <a:ext cx="1120010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Now copy the </a:t>
            </a:r>
            <a:r>
              <a:rPr lang="en-US" sz="2000" b="1" dirty="0" err="1" smtClean="0">
                <a:solidFill>
                  <a:srgbClr val="0070C0"/>
                </a:solidFill>
                <a:latin typeface="Gill Sans MT" panose="020B0502020104020203" pitchFamily="34" charset="0"/>
              </a:rPr>
              <a:t>tailwindcss</a:t>
            </a:r>
            <a:r>
              <a:rPr lang="en-US" sz="20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() </a:t>
            </a:r>
            <a:r>
              <a:rPr lang="en-US" sz="2000" dirty="0" smtClean="0">
                <a:latin typeface="Gill Sans MT" panose="020B0502020104020203" pitchFamily="34" charset="0"/>
              </a:rPr>
              <a:t>from the plugins option.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After that go to vs code, </a:t>
            </a:r>
            <a:r>
              <a:rPr lang="en-US" sz="2000" b="1" dirty="0" smtClean="0">
                <a:solidFill>
                  <a:srgbClr val="FF0000"/>
                </a:solidFill>
                <a:latin typeface="Gill Sans MT" panose="020B0502020104020203" pitchFamily="34" charset="0"/>
              </a:rPr>
              <a:t>vite.config.js</a:t>
            </a:r>
            <a:r>
              <a:rPr lang="en-US" sz="2000" dirty="0" smtClean="0">
                <a:latin typeface="Gill Sans MT" panose="020B0502020104020203" pitchFamily="34" charset="0"/>
              </a:rPr>
              <a:t> – inside you can see already react is their provide </a:t>
            </a:r>
            <a:r>
              <a:rPr lang="en-US" sz="2000" b="1" dirty="0" smtClean="0">
                <a:solidFill>
                  <a:srgbClr val="FF0000"/>
                </a:solidFill>
                <a:latin typeface="Gill Sans MT" panose="020B0502020104020203" pitchFamily="34" charset="0"/>
              </a:rPr>
              <a:t>one comma </a:t>
            </a:r>
            <a:r>
              <a:rPr lang="en-US" sz="2000" dirty="0" smtClean="0">
                <a:latin typeface="Gill Sans MT" panose="020B0502020104020203" pitchFamily="34" charset="0"/>
              </a:rPr>
              <a:t>(,) and paste that </a:t>
            </a:r>
            <a:r>
              <a:rPr lang="en-US" sz="2000" b="1" dirty="0" err="1" smtClean="0">
                <a:solidFill>
                  <a:srgbClr val="0070C0"/>
                </a:solidFill>
                <a:latin typeface="Gill Sans MT" panose="020B0502020104020203" pitchFamily="34" charset="0"/>
              </a:rPr>
              <a:t>tailwindcss</a:t>
            </a:r>
            <a:r>
              <a:rPr lang="en-US" sz="20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() </a:t>
            </a:r>
            <a:r>
              <a:rPr lang="en-US" sz="2000" dirty="0" smtClean="0">
                <a:latin typeface="Gill Sans MT" panose="020B0502020104020203" pitchFamily="34" charset="0"/>
              </a:rPr>
              <a:t>their itself.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500" y="3378034"/>
            <a:ext cx="5531409" cy="2686864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>
          <a:xfrm flipV="1">
            <a:off x="4077477" y="4870580"/>
            <a:ext cx="121298" cy="65314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1170" y="3412171"/>
            <a:ext cx="5816271" cy="2686864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>
          <a:xfrm flipV="1">
            <a:off x="10061806" y="5104985"/>
            <a:ext cx="121298" cy="65314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7548465" y="4304336"/>
            <a:ext cx="590938" cy="2506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3340359" y="3248180"/>
            <a:ext cx="1558212" cy="37209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Before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9219427" y="3177609"/>
            <a:ext cx="1558212" cy="37209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After</a:t>
            </a:r>
            <a:endParaRPr lang="en-US" dirty="0"/>
          </a:p>
        </p:txBody>
      </p:sp>
      <p:cxnSp>
        <p:nvCxnSpPr>
          <p:cNvPr id="18" name="Straight Arrow Connector 17"/>
          <p:cNvCxnSpPr/>
          <p:nvPr/>
        </p:nvCxnSpPr>
        <p:spPr>
          <a:xfrm flipV="1">
            <a:off x="2202599" y="4204810"/>
            <a:ext cx="590938" cy="2506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5013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44500" y="374626"/>
            <a:ext cx="11558202" cy="5577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bg2">
                    <a:lumMod val="2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endParaRPr lang="en-US" sz="3600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96841" y="1339880"/>
            <a:ext cx="11905861" cy="5458408"/>
          </a:xfrm>
          <a:prstGeom prst="roundRect">
            <a:avLst>
              <a:gd name="adj" fmla="val 2308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`</a:t>
            </a:r>
            <a:endParaRPr lang="en-US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44500" y="357906"/>
            <a:ext cx="11558202" cy="5577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bg2">
                    <a:lumMod val="2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36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Step-4: Copy the 3</a:t>
            </a:r>
            <a:r>
              <a:rPr lang="en-US" sz="3600" b="1" baseline="30000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rd</a:t>
            </a:r>
            <a:r>
              <a:rPr lang="en-US" sz="36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 command and paste in global.css</a:t>
            </a:r>
            <a:endParaRPr lang="en-US" sz="3600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88572" y="1546035"/>
            <a:ext cx="1120010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Now create one file inside the </a:t>
            </a:r>
            <a:r>
              <a:rPr lang="en-US" sz="2000" b="1" dirty="0" err="1" smtClean="0">
                <a:solidFill>
                  <a:srgbClr val="FF0000"/>
                </a:solidFill>
                <a:latin typeface="Gill Sans MT" panose="020B0502020104020203" pitchFamily="34" charset="0"/>
              </a:rPr>
              <a:t>src</a:t>
            </a:r>
            <a:r>
              <a:rPr lang="en-US" sz="2000" dirty="0" smtClean="0">
                <a:latin typeface="Gill Sans MT" panose="020B0502020104020203" pitchFamily="34" charset="0"/>
              </a:rPr>
              <a:t> folder. – filename -  </a:t>
            </a:r>
            <a:r>
              <a:rPr lang="en-US" sz="20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global.css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Inside that paste the 3</a:t>
            </a:r>
            <a:r>
              <a:rPr lang="en-US" sz="2000" baseline="30000" dirty="0" smtClean="0">
                <a:latin typeface="Gill Sans MT" panose="020B0502020104020203" pitchFamily="34" charset="0"/>
              </a:rPr>
              <a:t>rd</a:t>
            </a:r>
            <a:r>
              <a:rPr lang="en-US" sz="2000" dirty="0" smtClean="0">
                <a:latin typeface="Gill Sans MT" panose="020B0502020104020203" pitchFamily="34" charset="0"/>
              </a:rPr>
              <a:t> command - </a:t>
            </a:r>
            <a:r>
              <a:rPr lang="en-US" b="1" dirty="0">
                <a:solidFill>
                  <a:srgbClr val="0070C0"/>
                </a:solidFill>
              </a:rPr>
              <a:t>@import "</a:t>
            </a:r>
            <a:r>
              <a:rPr lang="en-US" b="1" dirty="0" err="1">
                <a:solidFill>
                  <a:srgbClr val="0070C0"/>
                </a:solidFill>
              </a:rPr>
              <a:t>tailwindcss</a:t>
            </a:r>
            <a:r>
              <a:rPr lang="en-US" b="1" dirty="0">
                <a:solidFill>
                  <a:srgbClr val="0070C0"/>
                </a:solidFill>
              </a:rPr>
              <a:t>";</a:t>
            </a:r>
            <a:endParaRPr lang="en-US" sz="2000" b="1" dirty="0" smtClean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5363" y="2869854"/>
            <a:ext cx="5799073" cy="3620278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2995126" y="4323631"/>
            <a:ext cx="1884784" cy="356362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/>
          <p:cNvCxnSpPr/>
          <p:nvPr/>
        </p:nvCxnSpPr>
        <p:spPr>
          <a:xfrm flipV="1">
            <a:off x="5648937" y="3719186"/>
            <a:ext cx="251923" cy="69979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0439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44500" y="374626"/>
            <a:ext cx="11558202" cy="5577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bg2">
                    <a:lumMod val="2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endParaRPr lang="en-US" sz="3600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96841" y="1339880"/>
            <a:ext cx="11905861" cy="5458408"/>
          </a:xfrm>
          <a:prstGeom prst="roundRect">
            <a:avLst>
              <a:gd name="adj" fmla="val 2308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`</a:t>
            </a:r>
            <a:endParaRPr lang="en-US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44500" y="357906"/>
            <a:ext cx="11558202" cy="5577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bg2">
                    <a:lumMod val="2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36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Step-5: Now import that global.css in </a:t>
            </a:r>
            <a:r>
              <a:rPr lang="en-US" sz="3600" b="1" dirty="0" err="1" smtClean="0">
                <a:solidFill>
                  <a:srgbClr val="0070C0"/>
                </a:solidFill>
                <a:latin typeface="Gill Sans MT" panose="020B0502020104020203" pitchFamily="34" charset="0"/>
              </a:rPr>
              <a:t>main.jsx</a:t>
            </a:r>
            <a:endParaRPr lang="en-US" sz="3600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88572" y="1546035"/>
            <a:ext cx="1120010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Now import that global.css file import inside the </a:t>
            </a:r>
            <a:r>
              <a:rPr lang="en-US" sz="2000" b="1" dirty="0" err="1" smtClean="0">
                <a:solidFill>
                  <a:srgbClr val="FF0000"/>
                </a:solidFill>
                <a:latin typeface="Gill Sans MT" panose="020B0502020104020203" pitchFamily="34" charset="0"/>
              </a:rPr>
              <a:t>main.jsx</a:t>
            </a:r>
            <a:r>
              <a:rPr lang="en-US" sz="2000" b="1" dirty="0">
                <a:solidFill>
                  <a:srgbClr val="FF0000"/>
                </a:solidFill>
                <a:latin typeface="Gill Sans MT" panose="020B0502020104020203" pitchFamily="34" charset="0"/>
              </a:rPr>
              <a:t> </a:t>
            </a:r>
            <a:r>
              <a:rPr lang="en-US" sz="2000" dirty="0" smtClean="0">
                <a:latin typeface="Gill Sans MT" panose="020B0502020104020203" pitchFamily="34" charset="0"/>
              </a:rPr>
              <a:t>file.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Or you can type exact same import statement inside your code in line-4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937" y="2767853"/>
            <a:ext cx="10633373" cy="386510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749040" y="4069084"/>
            <a:ext cx="2560320" cy="330196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2529840" y="4234182"/>
            <a:ext cx="11176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4089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44500" y="374626"/>
            <a:ext cx="11558202" cy="5577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bg2">
                    <a:lumMod val="2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endParaRPr lang="en-US" sz="3600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96841" y="1339880"/>
            <a:ext cx="11905861" cy="5458408"/>
          </a:xfrm>
          <a:prstGeom prst="roundRect">
            <a:avLst>
              <a:gd name="adj" fmla="val 2308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`</a:t>
            </a:r>
            <a:endParaRPr lang="en-US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44500" y="357906"/>
            <a:ext cx="11558202" cy="5577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bg2">
                    <a:lumMod val="2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36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Step-6: Finally run the react project – </a:t>
            </a:r>
            <a:r>
              <a:rPr lang="en-US" sz="3600" b="1" dirty="0" err="1" smtClean="0">
                <a:solidFill>
                  <a:srgbClr val="0070C0"/>
                </a:solidFill>
                <a:latin typeface="Gill Sans MT" panose="020B0502020104020203" pitchFamily="34" charset="0"/>
              </a:rPr>
              <a:t>npm</a:t>
            </a:r>
            <a:r>
              <a:rPr lang="en-US" sz="36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 run dev</a:t>
            </a:r>
            <a:endParaRPr lang="en-US" sz="3600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88572" y="1546035"/>
            <a:ext cx="1120010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Tailwind installation done for your system.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Now just run the react project in terminal – command prompt – </a:t>
            </a:r>
            <a:r>
              <a:rPr lang="en-US" sz="2000" b="1" dirty="0" err="1" smtClean="0">
                <a:solidFill>
                  <a:srgbClr val="0070C0"/>
                </a:solidFill>
                <a:latin typeface="Gill Sans MT" panose="020B0502020104020203" pitchFamily="34" charset="0"/>
              </a:rPr>
              <a:t>npm</a:t>
            </a:r>
            <a:r>
              <a:rPr lang="en-US" sz="20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 run dev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Open the link in the browser that it done.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0" y="3023363"/>
            <a:ext cx="6322671" cy="353932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48335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>
          <a:xfrm>
            <a:off x="96841" y="1209251"/>
            <a:ext cx="11905861" cy="5458408"/>
          </a:xfrm>
          <a:prstGeom prst="roundRect">
            <a:avLst>
              <a:gd name="adj" fmla="val 2308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b="1" dirty="0">
                <a:solidFill>
                  <a:srgbClr val="0070C0"/>
                </a:solidFill>
                <a:latin typeface="Gill Sans MT" panose="020B0502020104020203" pitchFamily="34" charset="0"/>
              </a:rPr>
              <a:t>Prerequisites for Learning React.js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quarter" idx="13"/>
          </p:nvPr>
        </p:nvSpPr>
        <p:spPr>
          <a:xfrm>
            <a:off x="444499" y="1319348"/>
            <a:ext cx="11424039" cy="5245670"/>
          </a:xfrm>
        </p:spPr>
        <p:txBody>
          <a:bodyPr>
            <a:normAutofit/>
          </a:bodyPr>
          <a:lstStyle/>
          <a:p>
            <a:pPr algn="just"/>
            <a:r>
              <a:rPr lang="en-US" sz="2400" b="1" dirty="0" smtClean="0">
                <a:solidFill>
                  <a:schemeClr val="tx1"/>
                </a:solidFill>
                <a:latin typeface="Gill Sans MT" panose="020B0502020104020203" pitchFamily="34" charset="0"/>
              </a:rPr>
              <a:t>HTML, CSS,  JAVASCRIPT:</a:t>
            </a:r>
            <a:endParaRPr lang="en-US" sz="2400" b="1" dirty="0">
              <a:solidFill>
                <a:schemeClr val="tx1"/>
              </a:solidFill>
              <a:latin typeface="Gill Sans MT" panose="020B0502020104020203" pitchFamily="34" charset="0"/>
            </a:endParaRPr>
          </a:p>
          <a:p>
            <a:pPr marL="797814" lvl="1" indent="-514350" algn="just">
              <a:buFont typeface="+mj-lt"/>
              <a:buAutoNum type="romanLcPeriod"/>
            </a:pPr>
            <a:r>
              <a:rPr lang="en-US" sz="2000" b="1" dirty="0">
                <a:solidFill>
                  <a:srgbClr val="0070C0"/>
                </a:solidFill>
                <a:latin typeface="Gill Sans MT" panose="020B0502020104020203" pitchFamily="34" charset="0"/>
              </a:rPr>
              <a:t>HTML (</a:t>
            </a:r>
            <a:r>
              <a:rPr lang="en-US" sz="20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Hyper Text </a:t>
            </a:r>
            <a:r>
              <a:rPr lang="en-US" sz="2000" b="1" dirty="0">
                <a:solidFill>
                  <a:srgbClr val="0070C0"/>
                </a:solidFill>
                <a:latin typeface="Gill Sans MT" panose="020B0502020104020203" pitchFamily="34" charset="0"/>
              </a:rPr>
              <a:t>Markup Language)</a:t>
            </a:r>
            <a:r>
              <a:rPr lang="en-US" sz="2000" dirty="0">
                <a:solidFill>
                  <a:schemeClr val="tx1"/>
                </a:solidFill>
                <a:latin typeface="Gill Sans MT" panose="020B0502020104020203" pitchFamily="34" charset="0"/>
              </a:rPr>
              <a:t> – The structure of a webpage (e.g., headings, buttons, forms</a:t>
            </a:r>
            <a:r>
              <a:rPr lang="en-US" sz="2000" dirty="0" smtClean="0">
                <a:solidFill>
                  <a:schemeClr val="tx1"/>
                </a:solidFill>
                <a:latin typeface="Gill Sans MT" panose="020B0502020104020203" pitchFamily="34" charset="0"/>
              </a:rPr>
              <a:t>).</a:t>
            </a:r>
          </a:p>
          <a:p>
            <a:pPr marL="797814" lvl="1" indent="-514350" algn="just">
              <a:buFont typeface="+mj-lt"/>
              <a:buAutoNum type="romanLcPeriod"/>
            </a:pPr>
            <a:r>
              <a:rPr lang="en-US" sz="20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CSS </a:t>
            </a:r>
            <a:r>
              <a:rPr lang="en-US" sz="2000" b="1" dirty="0">
                <a:solidFill>
                  <a:srgbClr val="0070C0"/>
                </a:solidFill>
                <a:latin typeface="Gill Sans MT" panose="020B0502020104020203" pitchFamily="34" charset="0"/>
              </a:rPr>
              <a:t>(Cascading Style Sheets)</a:t>
            </a:r>
            <a:r>
              <a:rPr lang="en-US" sz="2000" dirty="0">
                <a:solidFill>
                  <a:srgbClr val="0070C0"/>
                </a:solidFill>
                <a:latin typeface="Gill Sans MT" panose="020B0502020104020203" pitchFamily="34" charset="0"/>
              </a:rPr>
              <a:t> </a:t>
            </a:r>
            <a:r>
              <a:rPr lang="en-US" sz="2000" dirty="0">
                <a:solidFill>
                  <a:schemeClr val="tx1"/>
                </a:solidFill>
                <a:latin typeface="Gill Sans MT" panose="020B0502020104020203" pitchFamily="34" charset="0"/>
              </a:rPr>
              <a:t>– Used for styling the webpage (e.g., colors, layouts</a:t>
            </a:r>
            <a:r>
              <a:rPr lang="en-US" sz="2000" dirty="0" smtClean="0">
                <a:solidFill>
                  <a:schemeClr val="tx1"/>
                </a:solidFill>
                <a:latin typeface="Gill Sans MT" panose="020B0502020104020203" pitchFamily="34" charset="0"/>
              </a:rPr>
              <a:t>).</a:t>
            </a:r>
          </a:p>
          <a:p>
            <a:pPr marL="797814" lvl="1" indent="-514350" algn="just">
              <a:buFont typeface="+mj-lt"/>
              <a:buAutoNum type="romanLcPeriod"/>
            </a:pPr>
            <a:r>
              <a:rPr lang="en-US" sz="20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JavaScript </a:t>
            </a:r>
            <a:r>
              <a:rPr lang="en-US" sz="2000" b="1" dirty="0">
                <a:solidFill>
                  <a:srgbClr val="0070C0"/>
                </a:solidFill>
                <a:latin typeface="Gill Sans MT" panose="020B0502020104020203" pitchFamily="34" charset="0"/>
              </a:rPr>
              <a:t>(ES6+)</a:t>
            </a:r>
            <a:r>
              <a:rPr lang="en-US" sz="2000" dirty="0">
                <a:solidFill>
                  <a:srgbClr val="0070C0"/>
                </a:solidFill>
                <a:latin typeface="Gill Sans MT" panose="020B0502020104020203" pitchFamily="34" charset="0"/>
              </a:rPr>
              <a:t> </a:t>
            </a:r>
            <a:r>
              <a:rPr lang="en-US" sz="2000" dirty="0">
                <a:solidFill>
                  <a:schemeClr val="tx1"/>
                </a:solidFill>
                <a:latin typeface="Gill Sans MT" panose="020B0502020104020203" pitchFamily="34" charset="0"/>
              </a:rPr>
              <a:t>– </a:t>
            </a:r>
            <a:r>
              <a:rPr lang="en-US" sz="2000" dirty="0" smtClean="0">
                <a:solidFill>
                  <a:schemeClr val="tx1"/>
                </a:solidFill>
                <a:latin typeface="Gill Sans MT" panose="020B0502020104020203" pitchFamily="34" charset="0"/>
              </a:rPr>
              <a:t>Arrow functions, let and </a:t>
            </a:r>
            <a:r>
              <a:rPr lang="en-US" sz="2000" dirty="0" err="1" smtClean="0">
                <a:solidFill>
                  <a:schemeClr val="tx1"/>
                </a:solidFill>
                <a:latin typeface="Gill Sans MT" panose="020B0502020104020203" pitchFamily="34" charset="0"/>
              </a:rPr>
              <a:t>const</a:t>
            </a:r>
            <a:r>
              <a:rPr lang="en-US" sz="2000" dirty="0" smtClean="0">
                <a:solidFill>
                  <a:schemeClr val="tx1"/>
                </a:solidFill>
                <a:latin typeface="Gill Sans MT" panose="020B0502020104020203" pitchFamily="34" charset="0"/>
              </a:rPr>
              <a:t> variables, template literals, destructuring (arrays &amp; objects), spread and rest, modules (import/export), events, and event handling.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705" y="4288225"/>
            <a:ext cx="5344271" cy="227679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686" y="4288225"/>
            <a:ext cx="2199597" cy="2199597"/>
          </a:xfrm>
          <a:prstGeom prst="rect">
            <a:avLst/>
          </a:prstGeom>
        </p:spPr>
      </p:pic>
      <p:sp>
        <p:nvSpPr>
          <p:cNvPr id="5" name="Equal 4"/>
          <p:cNvSpPr/>
          <p:nvPr/>
        </p:nvSpPr>
        <p:spPr>
          <a:xfrm>
            <a:off x="6372808" y="4913437"/>
            <a:ext cx="1530220" cy="1026367"/>
          </a:xfrm>
          <a:prstGeom prst="mathEqual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6696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5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5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44500" y="374626"/>
            <a:ext cx="11558202" cy="5577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bg2">
                    <a:lumMod val="2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endParaRPr lang="en-US" sz="3600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96841" y="1339880"/>
            <a:ext cx="11905861" cy="5458408"/>
          </a:xfrm>
          <a:prstGeom prst="roundRect">
            <a:avLst>
              <a:gd name="adj" fmla="val 2308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`</a:t>
            </a:r>
            <a:endParaRPr lang="en-US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44500" y="357906"/>
            <a:ext cx="11558202" cy="5577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bg2">
                    <a:lumMod val="2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36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For those who are getting errors</a:t>
            </a:r>
            <a:endParaRPr lang="en-US" sz="3600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88572" y="1546035"/>
            <a:ext cx="1120010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If your are getting error like </a:t>
            </a:r>
            <a:r>
              <a:rPr lang="en-US" sz="2000" b="1" dirty="0" err="1" smtClean="0">
                <a:solidFill>
                  <a:srgbClr val="FF0000"/>
                </a:solidFill>
                <a:latin typeface="Gill Sans MT" panose="020B0502020104020203" pitchFamily="34" charset="0"/>
              </a:rPr>
              <a:t>lightningcss</a:t>
            </a:r>
            <a:r>
              <a:rPr lang="en-US" sz="2000" b="1" dirty="0" smtClean="0">
                <a:solidFill>
                  <a:srgbClr val="FF0000"/>
                </a:solidFill>
                <a:latin typeface="Gill Sans MT" panose="020B0502020104020203" pitchFamily="34" charset="0"/>
              </a:rPr>
              <a:t> module not found.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Type </a:t>
            </a:r>
            <a:r>
              <a:rPr lang="en-US" sz="20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Microsoft redistribute package </a:t>
            </a:r>
            <a:r>
              <a:rPr lang="en-US" sz="2000" dirty="0" smtClean="0">
                <a:latin typeface="Gill Sans MT" panose="020B0502020104020203" pitchFamily="34" charset="0"/>
              </a:rPr>
              <a:t>in any browser and click on the first link.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500" y="2985888"/>
            <a:ext cx="11181581" cy="3316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902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44500" y="374626"/>
            <a:ext cx="11558202" cy="5577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bg2">
                    <a:lumMod val="2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endParaRPr lang="en-US" sz="3600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96841" y="1339880"/>
            <a:ext cx="11905861" cy="5458408"/>
          </a:xfrm>
          <a:prstGeom prst="roundRect">
            <a:avLst>
              <a:gd name="adj" fmla="val 2308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`</a:t>
            </a:r>
            <a:endParaRPr lang="en-US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44500" y="357906"/>
            <a:ext cx="11558202" cy="5577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bg2">
                    <a:lumMod val="2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36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For those who are getting errors</a:t>
            </a:r>
            <a:endParaRPr lang="en-US" sz="3600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88572" y="1546035"/>
            <a:ext cx="1120010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Next thing just scroll the page you will see this type of one box.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In the terminal, just check what it the version error coming and it may be asking like </a:t>
            </a:r>
            <a:r>
              <a:rPr lang="en-US" sz="2000" b="1" dirty="0" smtClean="0">
                <a:solidFill>
                  <a:srgbClr val="FF0000"/>
                </a:solidFill>
                <a:latin typeface="Gill Sans MT" panose="020B0502020104020203" pitchFamily="34" charset="0"/>
              </a:rPr>
              <a:t>x64</a:t>
            </a:r>
            <a:r>
              <a:rPr lang="en-US" sz="2000" dirty="0" smtClean="0">
                <a:latin typeface="Gill Sans MT" panose="020B0502020104020203" pitchFamily="34" charset="0"/>
              </a:rPr>
              <a:t> or </a:t>
            </a:r>
            <a:r>
              <a:rPr lang="en-US" sz="2000" b="1" dirty="0" smtClean="0">
                <a:solidFill>
                  <a:srgbClr val="FF0000"/>
                </a:solidFill>
                <a:latin typeface="Gill Sans MT" panose="020B0502020104020203" pitchFamily="34" charset="0"/>
              </a:rPr>
              <a:t>x86</a:t>
            </a:r>
            <a:r>
              <a:rPr lang="en-US" sz="2000" dirty="0" smtClean="0">
                <a:latin typeface="Gill Sans MT" panose="020B0502020104020203" pitchFamily="34" charset="0"/>
              </a:rPr>
              <a:t> according that just click on the link and download that package in your system.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2160" y="3229518"/>
            <a:ext cx="7708062" cy="3496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078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44500" y="374626"/>
            <a:ext cx="11558202" cy="5577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bg2">
                    <a:lumMod val="2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endParaRPr lang="en-US" sz="3600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96841" y="1339880"/>
            <a:ext cx="11905861" cy="5458408"/>
          </a:xfrm>
          <a:prstGeom prst="roundRect">
            <a:avLst>
              <a:gd name="adj" fmla="val 2308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`</a:t>
            </a:r>
            <a:endParaRPr lang="en-US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44500" y="357906"/>
            <a:ext cx="11558202" cy="5577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bg2">
                    <a:lumMod val="2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36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For those who are getting errors</a:t>
            </a:r>
            <a:endParaRPr lang="en-US" sz="3600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88572" y="1546035"/>
            <a:ext cx="1120010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After downloading just check the </a:t>
            </a:r>
            <a:r>
              <a:rPr lang="en-US" sz="20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I agree </a:t>
            </a:r>
            <a:r>
              <a:rPr lang="en-US" sz="2000" dirty="0" smtClean="0">
                <a:latin typeface="Gill Sans MT" panose="020B0502020104020203" pitchFamily="34" charset="0"/>
              </a:rPr>
              <a:t>and click on the </a:t>
            </a:r>
            <a:r>
              <a:rPr lang="en-US" sz="20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install</a:t>
            </a:r>
            <a:r>
              <a:rPr lang="en-US" sz="2000" dirty="0" smtClean="0">
                <a:latin typeface="Gill Sans MT" panose="020B0502020104020203" pitchFamily="34" charset="0"/>
              </a:rPr>
              <a:t> button.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After the completion of installation just </a:t>
            </a:r>
            <a:r>
              <a:rPr lang="en-US" sz="2000" b="1" dirty="0" smtClean="0">
                <a:solidFill>
                  <a:srgbClr val="FF0000"/>
                </a:solidFill>
                <a:latin typeface="Gill Sans MT" panose="020B0502020104020203" pitchFamily="34" charset="0"/>
              </a:rPr>
              <a:t>restart your laptop</a:t>
            </a:r>
            <a:r>
              <a:rPr lang="en-US" sz="2000" dirty="0" smtClean="0">
                <a:latin typeface="Gill Sans MT" panose="020B0502020104020203" pitchFamily="34" charset="0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Open the vs code and run the react project now that error will not come.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2369" t="3881" r="2714" b="5451"/>
          <a:stretch/>
        </p:blipFill>
        <p:spPr>
          <a:xfrm>
            <a:off x="3048000" y="3210560"/>
            <a:ext cx="5588000" cy="3342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998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React.js</a:t>
            </a:r>
            <a:endParaRPr lang="en-US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44500" y="1463040"/>
            <a:ext cx="5330952" cy="4601748"/>
          </a:xfrm>
          <a:prstGeom prst="rect">
            <a:avLst/>
          </a:prstGeom>
          <a:solidFill>
            <a:srgbClr val="00206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500" dirty="0" smtClean="0">
                <a:latin typeface="Gill Sans MT" panose="020B0502020104020203" pitchFamily="34" charset="0"/>
              </a:rPr>
              <a:t>DAY-4</a:t>
            </a:r>
            <a:endParaRPr lang="en-US" sz="11500" dirty="0">
              <a:latin typeface="Gill Sans MT" panose="020B0502020104020203" pitchFamily="34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5980922" y="1481701"/>
            <a:ext cx="5766319" cy="4601748"/>
          </a:xfrm>
          <a:prstGeom prst="roundRect">
            <a:avLst>
              <a:gd name="adj" fmla="val 141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055567" y="1632857"/>
            <a:ext cx="559947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u="sng" dirty="0" smtClean="0"/>
              <a:t>Topics Covered</a:t>
            </a:r>
            <a:r>
              <a:rPr lang="en-US" b="1" dirty="0" smtClean="0"/>
              <a:t>:</a:t>
            </a:r>
          </a:p>
          <a:p>
            <a:pPr>
              <a:lnSpc>
                <a:spcPct val="150000"/>
              </a:lnSpc>
            </a:pPr>
            <a:endParaRPr lang="en-US" b="1" dirty="0" smtClean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 smtClean="0">
                <a:latin typeface="Gill Sans MT" panose="020B0502020104020203" pitchFamily="34" charset="0"/>
              </a:rPr>
              <a:t>Forms Handling in React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 smtClean="0">
                <a:latin typeface="Gill Sans MT" panose="020B0502020104020203" pitchFamily="34" charset="0"/>
              </a:rPr>
              <a:t>Key things required (4)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 smtClean="0">
                <a:latin typeface="Gill Sans MT" panose="020B0502020104020203" pitchFamily="34" charset="0"/>
              </a:rPr>
              <a:t>Fields to handle in forms</a:t>
            </a:r>
          </a:p>
          <a:p>
            <a:pPr marL="857250" lvl="1" indent="-400050">
              <a:lnSpc>
                <a:spcPct val="150000"/>
              </a:lnSpc>
              <a:buFont typeface="+mj-lt"/>
              <a:buAutoNum type="romanLcPeriod"/>
            </a:pPr>
            <a:r>
              <a:rPr lang="en-US" dirty="0" smtClean="0">
                <a:latin typeface="Gill Sans MT" panose="020B0502020104020203" pitchFamily="34" charset="0"/>
              </a:rPr>
              <a:t>type = text, email, password</a:t>
            </a:r>
          </a:p>
          <a:p>
            <a:pPr marL="857250" lvl="1" indent="-400050">
              <a:lnSpc>
                <a:spcPct val="150000"/>
              </a:lnSpc>
              <a:buFont typeface="+mj-lt"/>
              <a:buAutoNum type="romanLcPeriod"/>
            </a:pPr>
            <a:r>
              <a:rPr lang="en-US" dirty="0" smtClean="0">
                <a:latin typeface="Gill Sans MT" panose="020B0502020104020203" pitchFamily="34" charset="0"/>
              </a:rPr>
              <a:t>type = radio</a:t>
            </a:r>
          </a:p>
          <a:p>
            <a:pPr marL="857250" lvl="1" indent="-400050">
              <a:lnSpc>
                <a:spcPct val="150000"/>
              </a:lnSpc>
              <a:buFont typeface="+mj-lt"/>
              <a:buAutoNum type="romanLcPeriod"/>
            </a:pPr>
            <a:r>
              <a:rPr lang="en-US" dirty="0" smtClean="0">
                <a:latin typeface="Gill Sans MT" panose="020B0502020104020203" pitchFamily="34" charset="0"/>
              </a:rPr>
              <a:t>type = select</a:t>
            </a:r>
            <a:endParaRPr lang="en-US" dirty="0"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5682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44500" y="374626"/>
            <a:ext cx="11558202" cy="5577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bg2">
                    <a:lumMod val="2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endParaRPr lang="en-US" sz="3600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96841" y="1339880"/>
            <a:ext cx="11905861" cy="5458408"/>
          </a:xfrm>
          <a:prstGeom prst="roundRect">
            <a:avLst>
              <a:gd name="adj" fmla="val 2308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`</a:t>
            </a:r>
            <a:endParaRPr lang="en-US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44500" y="357906"/>
            <a:ext cx="11558202" cy="5577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bg2">
                    <a:lumMod val="2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36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Forms Handling React </a:t>
            </a:r>
            <a:endParaRPr lang="en-US" sz="3600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88572" y="1546035"/>
            <a:ext cx="11200104" cy="38160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Form handling in react means </a:t>
            </a:r>
            <a:r>
              <a:rPr lang="en-US" sz="2000" b="1" dirty="0" smtClean="0">
                <a:latin typeface="Gill Sans MT" panose="020B0502020104020203" pitchFamily="34" charset="0"/>
              </a:rPr>
              <a:t>managing the input fields </a:t>
            </a:r>
            <a:r>
              <a:rPr lang="en-US" sz="2000" dirty="0" smtClean="0">
                <a:latin typeface="Gill Sans MT" panose="020B0502020104020203" pitchFamily="34" charset="0"/>
              </a:rPr>
              <a:t>(like text, email, password, radio, select, </a:t>
            </a:r>
            <a:r>
              <a:rPr lang="en-US" sz="2000" dirty="0" err="1" smtClean="0">
                <a:latin typeface="Gill Sans MT" panose="020B0502020104020203" pitchFamily="34" charset="0"/>
              </a:rPr>
              <a:t>etc</a:t>
            </a:r>
            <a:r>
              <a:rPr lang="en-US" sz="2000" dirty="0" smtClean="0">
                <a:latin typeface="Gill Sans MT" panose="020B0502020104020203" pitchFamily="34" charset="0"/>
              </a:rPr>
              <a:t>) and their values when a user types something.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2400" b="1" dirty="0" smtClean="0">
                <a:solidFill>
                  <a:srgbClr val="FF0000"/>
                </a:solidFill>
                <a:latin typeface="Gill Sans MT" panose="020B0502020104020203" pitchFamily="34" charset="0"/>
              </a:rPr>
              <a:t>It includes:</a:t>
            </a:r>
            <a:endParaRPr lang="en-US" sz="2400" b="1" dirty="0">
              <a:solidFill>
                <a:srgbClr val="FF0000"/>
              </a:solidFill>
              <a:latin typeface="Gill Sans MT" panose="020B0502020104020203" pitchFamily="34" charset="0"/>
            </a:endParaRPr>
          </a:p>
          <a:p>
            <a:pPr marL="914400" lvl="1" indent="-457200">
              <a:lnSpc>
                <a:spcPct val="200000"/>
              </a:lnSpc>
              <a:buFont typeface="+mj-lt"/>
              <a:buAutoNum type="arabicPeriod"/>
            </a:pPr>
            <a:r>
              <a:rPr lang="en-US" sz="2000" dirty="0">
                <a:latin typeface="Gill Sans MT" panose="020B0502020104020203" pitchFamily="34" charset="0"/>
              </a:rPr>
              <a:t>Capturing user </a:t>
            </a:r>
            <a:r>
              <a:rPr lang="en-US" sz="2000" dirty="0" smtClean="0">
                <a:latin typeface="Gill Sans MT" panose="020B0502020104020203" pitchFamily="34" charset="0"/>
              </a:rPr>
              <a:t>input</a:t>
            </a:r>
          </a:p>
          <a:p>
            <a:pPr marL="914400" lvl="1" indent="-457200">
              <a:lnSpc>
                <a:spcPct val="200000"/>
              </a:lnSpc>
              <a:buFont typeface="+mj-lt"/>
              <a:buAutoNum type="arabicPeriod"/>
            </a:pPr>
            <a:r>
              <a:rPr lang="en-US" sz="2000" dirty="0" smtClean="0">
                <a:latin typeface="Gill Sans MT" panose="020B0502020104020203" pitchFamily="34" charset="0"/>
              </a:rPr>
              <a:t>Updating </a:t>
            </a:r>
            <a:r>
              <a:rPr lang="en-US" sz="2000" dirty="0">
                <a:latin typeface="Gill Sans MT" panose="020B0502020104020203" pitchFamily="34" charset="0"/>
              </a:rPr>
              <a:t>the state when input </a:t>
            </a:r>
            <a:r>
              <a:rPr lang="en-US" sz="2000" dirty="0" smtClean="0">
                <a:latin typeface="Gill Sans MT" panose="020B0502020104020203" pitchFamily="34" charset="0"/>
              </a:rPr>
              <a:t>changes</a:t>
            </a:r>
          </a:p>
          <a:p>
            <a:pPr marL="914400" lvl="1" indent="-457200">
              <a:lnSpc>
                <a:spcPct val="200000"/>
              </a:lnSpc>
              <a:buFont typeface="+mj-lt"/>
              <a:buAutoNum type="arabicPeriod"/>
            </a:pPr>
            <a:r>
              <a:rPr lang="en-US" sz="2000" dirty="0">
                <a:latin typeface="Gill Sans MT" panose="020B0502020104020203" pitchFamily="34" charset="0"/>
              </a:rPr>
              <a:t>Submitting the form</a:t>
            </a:r>
            <a:endParaRPr lang="en-US" sz="2000" dirty="0" smtClean="0"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8114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44500" y="374626"/>
            <a:ext cx="11558202" cy="5577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bg2">
                    <a:lumMod val="2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endParaRPr lang="en-US" sz="3600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96841" y="1339880"/>
            <a:ext cx="11905861" cy="5458408"/>
          </a:xfrm>
          <a:prstGeom prst="roundRect">
            <a:avLst>
              <a:gd name="adj" fmla="val 2308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`</a:t>
            </a:r>
            <a:endParaRPr lang="en-US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44500" y="357906"/>
            <a:ext cx="11558202" cy="5577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bg2">
                    <a:lumMod val="2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36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Forms Handling React </a:t>
            </a:r>
            <a:endParaRPr lang="en-US" sz="3600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88572" y="1546035"/>
            <a:ext cx="11200104" cy="6145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latin typeface="Gill Sans MT" panose="020B0502020104020203" pitchFamily="34" charset="0"/>
              </a:rPr>
              <a:t>To handle forms in React properly, we need </a:t>
            </a:r>
            <a:r>
              <a:rPr lang="en-US" sz="2000" b="1" dirty="0">
                <a:solidFill>
                  <a:srgbClr val="0070C0"/>
                </a:solidFill>
                <a:latin typeface="Gill Sans MT" panose="020B0502020104020203" pitchFamily="34" charset="0"/>
              </a:rPr>
              <a:t>four key </a:t>
            </a:r>
            <a:r>
              <a:rPr lang="en-US" sz="2000" dirty="0">
                <a:latin typeface="Gill Sans MT" panose="020B0502020104020203" pitchFamily="34" charset="0"/>
              </a:rPr>
              <a:t>things:</a:t>
            </a:r>
            <a:endParaRPr lang="en-US" sz="2000" dirty="0" smtClean="0">
              <a:latin typeface="Gill Sans MT" panose="020B0502020104020203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816" y="3046644"/>
            <a:ext cx="10097909" cy="2705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33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44500" y="374626"/>
            <a:ext cx="11558202" cy="5577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bg2">
                    <a:lumMod val="2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endParaRPr lang="en-US" sz="3600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96841" y="1339880"/>
            <a:ext cx="11905861" cy="5458408"/>
          </a:xfrm>
          <a:prstGeom prst="roundRect">
            <a:avLst>
              <a:gd name="adj" fmla="val 2308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`</a:t>
            </a:r>
            <a:endParaRPr lang="en-US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44500" y="357906"/>
            <a:ext cx="11558202" cy="5577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bg2">
                    <a:lumMod val="2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36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Forms Handling React </a:t>
            </a:r>
            <a:endParaRPr lang="en-US" sz="3600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88572" y="1546035"/>
            <a:ext cx="1120010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1. State</a:t>
            </a:r>
            <a:r>
              <a:rPr lang="en-US" sz="2000" dirty="0" smtClean="0">
                <a:latin typeface="Gill Sans MT" panose="020B0502020104020203" pitchFamily="34" charset="0"/>
              </a:rPr>
              <a:t> : 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000" dirty="0" smtClean="0">
                <a:latin typeface="Gill Sans MT" panose="020B0502020104020203" pitchFamily="34" charset="0"/>
              </a:rPr>
              <a:t>The </a:t>
            </a:r>
            <a:r>
              <a:rPr lang="en-US" sz="2000" b="1" dirty="0">
                <a:solidFill>
                  <a:srgbClr val="FF0000"/>
                </a:solidFill>
                <a:latin typeface="Gill Sans MT" panose="020B0502020104020203" pitchFamily="34" charset="0"/>
              </a:rPr>
              <a:t>state</a:t>
            </a:r>
            <a:r>
              <a:rPr lang="en-US" sz="2000" dirty="0">
                <a:latin typeface="Gill Sans MT" panose="020B0502020104020203" pitchFamily="34" charset="0"/>
              </a:rPr>
              <a:t> holds the form's input </a:t>
            </a:r>
            <a:r>
              <a:rPr lang="en-US" sz="2000" dirty="0" smtClean="0">
                <a:latin typeface="Gill Sans MT" panose="020B0502020104020203" pitchFamily="34" charset="0"/>
              </a:rPr>
              <a:t>values. 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000" dirty="0" smtClean="0">
                <a:latin typeface="Gill Sans MT" panose="020B0502020104020203" pitchFamily="34" charset="0"/>
              </a:rPr>
              <a:t>It updates </a:t>
            </a:r>
            <a:r>
              <a:rPr lang="en-US" sz="2000" dirty="0">
                <a:latin typeface="Gill Sans MT" panose="020B0502020104020203" pitchFamily="34" charset="0"/>
              </a:rPr>
              <a:t>whenever the user types something in the input </a:t>
            </a:r>
            <a:r>
              <a:rPr lang="en-US" sz="2000" dirty="0" smtClean="0">
                <a:latin typeface="Gill Sans MT" panose="020B0502020104020203" pitchFamily="34" charset="0"/>
              </a:rPr>
              <a:t>fields. </a:t>
            </a:r>
          </a:p>
        </p:txBody>
      </p:sp>
      <p:sp>
        <p:nvSpPr>
          <p:cNvPr id="7" name="Rectangle 6"/>
          <p:cNvSpPr/>
          <p:nvPr/>
        </p:nvSpPr>
        <p:spPr>
          <a:xfrm>
            <a:off x="444500" y="3023363"/>
            <a:ext cx="1120010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rgbClr val="0070C0"/>
                </a:solidFill>
                <a:latin typeface="Gill Sans MT" panose="020B0502020104020203" pitchFamily="34" charset="0"/>
              </a:rPr>
              <a:t>2</a:t>
            </a:r>
            <a:r>
              <a:rPr lang="en-US" sz="20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. </a:t>
            </a:r>
            <a:r>
              <a:rPr lang="en-US" sz="2000" b="1" dirty="0" err="1" smtClean="0">
                <a:solidFill>
                  <a:srgbClr val="0070C0"/>
                </a:solidFill>
                <a:latin typeface="Gill Sans MT" panose="020B0502020104020203" pitchFamily="34" charset="0"/>
              </a:rPr>
              <a:t>onChange</a:t>
            </a:r>
            <a:r>
              <a:rPr lang="en-US" sz="20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 event</a:t>
            </a:r>
            <a:r>
              <a:rPr lang="en-US" sz="2000" dirty="0" smtClean="0">
                <a:latin typeface="Gill Sans MT" panose="020B0502020104020203" pitchFamily="34" charset="0"/>
              </a:rPr>
              <a:t> : 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000" dirty="0" smtClean="0">
                <a:latin typeface="Gill Sans MT" panose="020B0502020104020203" pitchFamily="34" charset="0"/>
              </a:rPr>
              <a:t>The </a:t>
            </a:r>
            <a:r>
              <a:rPr lang="en-US" sz="2000" b="1" dirty="0" err="1" smtClean="0">
                <a:solidFill>
                  <a:srgbClr val="FF0000"/>
                </a:solidFill>
                <a:latin typeface="Gill Sans MT" panose="020B0502020104020203" pitchFamily="34" charset="0"/>
              </a:rPr>
              <a:t>onChange</a:t>
            </a:r>
            <a:r>
              <a:rPr lang="en-US" sz="2000" dirty="0" smtClean="0">
                <a:latin typeface="Gill Sans MT" panose="020B0502020104020203" pitchFamily="34" charset="0"/>
              </a:rPr>
              <a:t> event updates the state when the user types something in the input field.</a:t>
            </a:r>
          </a:p>
        </p:txBody>
      </p:sp>
      <p:sp>
        <p:nvSpPr>
          <p:cNvPr id="9" name="Rectangle 8"/>
          <p:cNvSpPr/>
          <p:nvPr/>
        </p:nvSpPr>
        <p:spPr>
          <a:xfrm>
            <a:off x="444500" y="4199014"/>
            <a:ext cx="1120010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3. value attribute</a:t>
            </a:r>
            <a:r>
              <a:rPr lang="en-US" sz="2000" dirty="0" smtClean="0">
                <a:latin typeface="Gill Sans MT" panose="020B0502020104020203" pitchFamily="34" charset="0"/>
              </a:rPr>
              <a:t> : 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000" dirty="0" smtClean="0">
                <a:latin typeface="Gill Sans MT" panose="020B0502020104020203" pitchFamily="34" charset="0"/>
              </a:rPr>
              <a:t>The </a:t>
            </a:r>
            <a:r>
              <a:rPr lang="en-US" sz="2000" b="1" dirty="0" smtClean="0">
                <a:solidFill>
                  <a:srgbClr val="FF0000"/>
                </a:solidFill>
                <a:latin typeface="Gill Sans MT" panose="020B0502020104020203" pitchFamily="34" charset="0"/>
              </a:rPr>
              <a:t>value</a:t>
            </a:r>
            <a:r>
              <a:rPr lang="en-US" sz="2000" dirty="0" smtClean="0">
                <a:latin typeface="Gill Sans MT" panose="020B0502020104020203" pitchFamily="34" charset="0"/>
              </a:rPr>
              <a:t> attribute binds the input field to the state.</a:t>
            </a:r>
          </a:p>
        </p:txBody>
      </p:sp>
      <p:sp>
        <p:nvSpPr>
          <p:cNvPr id="10" name="Rectangle 9"/>
          <p:cNvSpPr/>
          <p:nvPr/>
        </p:nvSpPr>
        <p:spPr>
          <a:xfrm>
            <a:off x="444500" y="5354788"/>
            <a:ext cx="1155820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rgbClr val="0070C0"/>
                </a:solidFill>
                <a:latin typeface="Gill Sans MT" panose="020B0502020104020203" pitchFamily="34" charset="0"/>
              </a:rPr>
              <a:t>4</a:t>
            </a:r>
            <a:r>
              <a:rPr lang="en-US" sz="20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. name attribute</a:t>
            </a:r>
            <a:r>
              <a:rPr lang="en-US" sz="2000" dirty="0" smtClean="0">
                <a:latin typeface="Gill Sans MT" panose="020B0502020104020203" pitchFamily="34" charset="0"/>
              </a:rPr>
              <a:t> : 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000" dirty="0" smtClean="0">
                <a:latin typeface="Gill Sans MT" panose="020B0502020104020203" pitchFamily="34" charset="0"/>
              </a:rPr>
              <a:t>The </a:t>
            </a:r>
            <a:r>
              <a:rPr lang="en-US" sz="2000" b="1" dirty="0" smtClean="0">
                <a:solidFill>
                  <a:srgbClr val="FF0000"/>
                </a:solidFill>
                <a:latin typeface="Gill Sans MT" panose="020B0502020104020203" pitchFamily="34" charset="0"/>
              </a:rPr>
              <a:t>name</a:t>
            </a:r>
            <a:r>
              <a:rPr lang="en-US" sz="2000" dirty="0" smtClean="0">
                <a:latin typeface="Gill Sans MT" panose="020B0502020104020203" pitchFamily="34" charset="0"/>
              </a:rPr>
              <a:t> attribute helps identify the input field and allows us to update the correct state property.</a:t>
            </a:r>
          </a:p>
        </p:txBody>
      </p:sp>
    </p:spTree>
    <p:extLst>
      <p:ext uri="{BB962C8B-B14F-4D97-AF65-F5344CB8AC3E}">
        <p14:creationId xmlns:p14="http://schemas.microsoft.com/office/powerpoint/2010/main" val="1379459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React.js</a:t>
            </a:r>
            <a:endParaRPr lang="en-US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44500" y="1463040"/>
            <a:ext cx="5330952" cy="4601748"/>
          </a:xfrm>
          <a:prstGeom prst="rect">
            <a:avLst/>
          </a:prstGeom>
          <a:solidFill>
            <a:srgbClr val="00206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500" dirty="0" smtClean="0">
                <a:latin typeface="Gill Sans MT" panose="020B0502020104020203" pitchFamily="34" charset="0"/>
              </a:rPr>
              <a:t>DAY-5</a:t>
            </a:r>
            <a:endParaRPr lang="en-US" sz="11500" dirty="0">
              <a:latin typeface="Gill Sans MT" panose="020B0502020104020203" pitchFamily="34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5980922" y="1481701"/>
            <a:ext cx="5766319" cy="4601748"/>
          </a:xfrm>
          <a:prstGeom prst="roundRect">
            <a:avLst>
              <a:gd name="adj" fmla="val 141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055567" y="1632857"/>
            <a:ext cx="559947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u="sng" dirty="0" smtClean="0"/>
              <a:t>Topics Covered</a:t>
            </a:r>
            <a:r>
              <a:rPr lang="en-US" b="1" dirty="0" smtClean="0"/>
              <a:t>:</a:t>
            </a:r>
          </a:p>
          <a:p>
            <a:pPr>
              <a:lnSpc>
                <a:spcPct val="150000"/>
              </a:lnSpc>
            </a:pPr>
            <a:endParaRPr lang="en-US" b="1" dirty="0" smtClean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 err="1" smtClean="0">
                <a:latin typeface="Gill Sans MT" panose="020B0502020104020203" pitchFamily="34" charset="0"/>
              </a:rPr>
              <a:t>useEffect</a:t>
            </a:r>
            <a:r>
              <a:rPr lang="en-US" dirty="0" smtClean="0">
                <a:latin typeface="Gill Sans MT" panose="020B0502020104020203" pitchFamily="34" charset="0"/>
              </a:rPr>
              <a:t>() 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 smtClean="0">
                <a:latin typeface="Gill Sans MT" panose="020B0502020104020203" pitchFamily="34" charset="0"/>
              </a:rPr>
              <a:t>Context API</a:t>
            </a:r>
          </a:p>
        </p:txBody>
      </p:sp>
    </p:spTree>
    <p:extLst>
      <p:ext uri="{BB962C8B-B14F-4D97-AF65-F5344CB8AC3E}">
        <p14:creationId xmlns:p14="http://schemas.microsoft.com/office/powerpoint/2010/main" val="1182980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44500" y="374626"/>
            <a:ext cx="11558202" cy="5577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bg2">
                    <a:lumMod val="2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endParaRPr lang="en-US" sz="3600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96841" y="1339880"/>
            <a:ext cx="11905861" cy="5458408"/>
          </a:xfrm>
          <a:prstGeom prst="roundRect">
            <a:avLst>
              <a:gd name="adj" fmla="val 2308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`</a:t>
            </a:r>
            <a:endParaRPr lang="en-US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44500" y="357906"/>
            <a:ext cx="11558202" cy="5577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bg2">
                    <a:lumMod val="2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3600" b="1" dirty="0" err="1" smtClean="0">
                <a:solidFill>
                  <a:srgbClr val="0070C0"/>
                </a:solidFill>
                <a:latin typeface="Gill Sans MT" panose="020B0502020104020203" pitchFamily="34" charset="0"/>
              </a:rPr>
              <a:t>useEffect</a:t>
            </a:r>
            <a:r>
              <a:rPr lang="en-US" sz="36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()</a:t>
            </a:r>
            <a:endParaRPr lang="en-US" sz="3600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88572" y="1546035"/>
            <a:ext cx="11200104" cy="41161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2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The </a:t>
            </a:r>
            <a:r>
              <a:rPr lang="en-US" sz="2000" b="1" dirty="0" err="1" smtClean="0">
                <a:solidFill>
                  <a:srgbClr val="0070C0"/>
                </a:solidFill>
                <a:latin typeface="Gill Sans MT" panose="020B0502020104020203" pitchFamily="34" charset="0"/>
              </a:rPr>
              <a:t>useEffect</a:t>
            </a:r>
            <a:r>
              <a:rPr lang="en-US" sz="20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() </a:t>
            </a:r>
            <a:r>
              <a:rPr lang="en-US" sz="2000" dirty="0" smtClean="0">
                <a:latin typeface="Gill Sans MT" panose="020B0502020104020203" pitchFamily="34" charset="0"/>
              </a:rPr>
              <a:t>is the React Hook.</a:t>
            </a:r>
          </a:p>
          <a:p>
            <a:pPr marL="342900" indent="-342900">
              <a:lnSpc>
                <a:spcPct val="2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It allows us to run code after the component renders.</a:t>
            </a:r>
          </a:p>
          <a:p>
            <a:pPr>
              <a:lnSpc>
                <a:spcPct val="250000"/>
              </a:lnSpc>
            </a:pPr>
            <a:r>
              <a:rPr lang="en-US" sz="2800" b="1" dirty="0" smtClean="0">
                <a:solidFill>
                  <a:srgbClr val="FF0000"/>
                </a:solidFill>
                <a:latin typeface="Gill Sans MT" panose="020B0502020104020203" pitchFamily="34" charset="0"/>
              </a:rPr>
              <a:t>It is mainly used for:</a:t>
            </a:r>
          </a:p>
          <a:p>
            <a:pPr marL="457200" indent="-457200">
              <a:lnSpc>
                <a:spcPct val="250000"/>
              </a:lnSpc>
              <a:buFont typeface="+mj-lt"/>
              <a:buAutoNum type="arabicPeriod"/>
            </a:pPr>
            <a:r>
              <a:rPr lang="en-US" sz="2000" dirty="0" smtClean="0">
                <a:latin typeface="Gill Sans MT" panose="020B0502020104020203" pitchFamily="34" charset="0"/>
              </a:rPr>
              <a:t>Fetching data from an API</a:t>
            </a:r>
          </a:p>
          <a:p>
            <a:pPr marL="457200" indent="-457200">
              <a:lnSpc>
                <a:spcPct val="250000"/>
              </a:lnSpc>
              <a:buFont typeface="+mj-lt"/>
              <a:buAutoNum type="arabicPeriod"/>
            </a:pPr>
            <a:r>
              <a:rPr lang="en-US" sz="2000" dirty="0" smtClean="0">
                <a:latin typeface="Gill Sans MT" panose="020B0502020104020203" pitchFamily="34" charset="0"/>
              </a:rPr>
              <a:t>Changing the document title</a:t>
            </a:r>
          </a:p>
        </p:txBody>
      </p:sp>
    </p:spTree>
    <p:extLst>
      <p:ext uri="{BB962C8B-B14F-4D97-AF65-F5344CB8AC3E}">
        <p14:creationId xmlns:p14="http://schemas.microsoft.com/office/powerpoint/2010/main" val="3582813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44500" y="374626"/>
            <a:ext cx="11558202" cy="5577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bg2">
                    <a:lumMod val="2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endParaRPr lang="en-US" sz="3600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96841" y="1339880"/>
            <a:ext cx="11905861" cy="5458408"/>
          </a:xfrm>
          <a:prstGeom prst="roundRect">
            <a:avLst>
              <a:gd name="adj" fmla="val 2308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`</a:t>
            </a:r>
            <a:endParaRPr lang="en-US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44500" y="357906"/>
            <a:ext cx="11558202" cy="5577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bg2">
                    <a:lumMod val="2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36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What Happens If we don’t use </a:t>
            </a:r>
            <a:r>
              <a:rPr lang="en-US" sz="3600" b="1" dirty="0" err="1" smtClean="0">
                <a:solidFill>
                  <a:srgbClr val="0070C0"/>
                </a:solidFill>
                <a:latin typeface="Gill Sans MT" panose="020B0502020104020203" pitchFamily="34" charset="0"/>
              </a:rPr>
              <a:t>useEffect</a:t>
            </a:r>
            <a:r>
              <a:rPr lang="en-US" sz="36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() Hook</a:t>
            </a:r>
            <a:endParaRPr lang="en-US" sz="3600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69911" y="1356600"/>
            <a:ext cx="11200104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2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If we put API calls </a:t>
            </a:r>
            <a:r>
              <a:rPr lang="en-US" sz="20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directly inside the component</a:t>
            </a:r>
            <a:r>
              <a:rPr lang="en-US" sz="2000" dirty="0" smtClean="0">
                <a:latin typeface="Gill Sans MT" panose="020B0502020104020203" pitchFamily="34" charset="0"/>
              </a:rPr>
              <a:t>, they will </a:t>
            </a:r>
            <a:r>
              <a:rPr lang="en-US" sz="2000" b="1" dirty="0" smtClean="0">
                <a:solidFill>
                  <a:srgbClr val="FF0000"/>
                </a:solidFill>
                <a:latin typeface="Gill Sans MT" panose="020B0502020104020203" pitchFamily="34" charset="0"/>
              </a:rPr>
              <a:t>run on every re-render</a:t>
            </a:r>
            <a:r>
              <a:rPr lang="en-US" sz="2000" dirty="0" smtClean="0">
                <a:latin typeface="Gill Sans MT" panose="020B0502020104020203" pitchFamily="34" charset="0"/>
              </a:rPr>
              <a:t>.</a:t>
            </a:r>
          </a:p>
          <a:p>
            <a:pPr marL="457200" indent="-457200">
              <a:lnSpc>
                <a:spcPct val="250000"/>
              </a:lnSpc>
              <a:buAutoNum type="arabicPeriod"/>
            </a:pPr>
            <a:r>
              <a:rPr lang="en-US" sz="2000" b="1" dirty="0" smtClean="0">
                <a:solidFill>
                  <a:srgbClr val="00B050"/>
                </a:solidFill>
                <a:latin typeface="Gill Sans MT" panose="020B0502020104020203" pitchFamily="34" charset="0"/>
              </a:rPr>
              <a:t>Infinite API requests</a:t>
            </a:r>
          </a:p>
          <a:p>
            <a:pPr marL="457200" indent="-457200">
              <a:lnSpc>
                <a:spcPct val="250000"/>
              </a:lnSpc>
              <a:buAutoNum type="arabicPeriod"/>
            </a:pPr>
            <a:r>
              <a:rPr lang="en-US" sz="2000" b="1" dirty="0" smtClean="0">
                <a:solidFill>
                  <a:srgbClr val="00B050"/>
                </a:solidFill>
                <a:latin typeface="Gill Sans MT" panose="020B0502020104020203" pitchFamily="34" charset="0"/>
              </a:rPr>
              <a:t>Unwanted side effects</a:t>
            </a:r>
          </a:p>
        </p:txBody>
      </p:sp>
    </p:spTree>
    <p:extLst>
      <p:ext uri="{BB962C8B-B14F-4D97-AF65-F5344CB8AC3E}">
        <p14:creationId xmlns:p14="http://schemas.microsoft.com/office/powerpoint/2010/main" val="2403960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>
          <a:xfrm>
            <a:off x="96841" y="1209251"/>
            <a:ext cx="11905861" cy="5458408"/>
          </a:xfrm>
          <a:prstGeom prst="roundRect">
            <a:avLst>
              <a:gd name="adj" fmla="val 2308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Library vs Framework</a:t>
            </a:r>
            <a:endParaRPr lang="en-US" sz="3600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sz="quarter" idx="13"/>
          </p:nvPr>
        </p:nvSpPr>
        <p:spPr>
          <a:xfrm>
            <a:off x="444499" y="1319348"/>
            <a:ext cx="11210545" cy="5245670"/>
          </a:xfrm>
        </p:spPr>
        <p:txBody>
          <a:bodyPr>
            <a:normAutofit/>
          </a:bodyPr>
          <a:lstStyle/>
          <a:p>
            <a:pPr algn="just"/>
            <a:r>
              <a:rPr lang="en-US" sz="24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Q. What is Library?</a:t>
            </a:r>
            <a:endParaRPr lang="en-US" sz="2400" b="1" dirty="0">
              <a:solidFill>
                <a:srgbClr val="0070C0"/>
              </a:solidFill>
              <a:latin typeface="Gill Sans MT" panose="020B0502020104020203" pitchFamily="34" charset="0"/>
            </a:endParaRP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1"/>
                </a:solidFill>
                <a:latin typeface="Gill Sans MT" panose="020B0502020104020203" pitchFamily="34" charset="0"/>
              </a:rPr>
              <a:t>A </a:t>
            </a:r>
            <a:r>
              <a:rPr lang="en-US" sz="2000" b="1" dirty="0">
                <a:solidFill>
                  <a:schemeClr val="tx1"/>
                </a:solidFill>
                <a:latin typeface="Gill Sans MT" panose="020B0502020104020203" pitchFamily="34" charset="0"/>
              </a:rPr>
              <a:t>library</a:t>
            </a:r>
            <a:r>
              <a:rPr lang="en-US" sz="2000" dirty="0">
                <a:solidFill>
                  <a:schemeClr val="tx1"/>
                </a:solidFill>
                <a:latin typeface="Gill Sans MT" panose="020B0502020104020203" pitchFamily="34" charset="0"/>
              </a:rPr>
              <a:t> is a collection of reusable functions or components that developers can use as needed</a:t>
            </a:r>
            <a:r>
              <a:rPr lang="en-US" sz="2000" dirty="0" smtClean="0">
                <a:solidFill>
                  <a:schemeClr val="tx1"/>
                </a:solidFill>
                <a:latin typeface="Gill Sans MT" panose="020B0502020104020203" pitchFamily="34" charset="0"/>
              </a:rPr>
              <a:t>.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1"/>
                </a:solidFill>
                <a:latin typeface="Gill Sans MT" panose="020B0502020104020203" pitchFamily="34" charset="0"/>
              </a:rPr>
              <a:t>React is a </a:t>
            </a:r>
            <a:r>
              <a:rPr lang="en-US" sz="2000" b="1" dirty="0">
                <a:solidFill>
                  <a:schemeClr val="tx1"/>
                </a:solidFill>
                <a:latin typeface="Gill Sans MT" panose="020B0502020104020203" pitchFamily="34" charset="0"/>
              </a:rPr>
              <a:t>UI library</a:t>
            </a:r>
            <a:r>
              <a:rPr lang="en-US" sz="2000" dirty="0">
                <a:solidFill>
                  <a:schemeClr val="tx1"/>
                </a:solidFill>
                <a:latin typeface="Gill Sans MT" panose="020B0502020104020203" pitchFamily="34" charset="0"/>
              </a:rPr>
              <a:t> that helps build components but does not dictate how the whole application should be structured</a:t>
            </a:r>
            <a:r>
              <a:rPr lang="en-US" sz="2000" dirty="0" smtClean="0">
                <a:solidFill>
                  <a:schemeClr val="tx1"/>
                </a:solidFill>
                <a:latin typeface="Gill Sans MT" panose="020B0502020104020203" pitchFamily="34" charset="0"/>
              </a:rPr>
              <a:t>.</a:t>
            </a:r>
          </a:p>
          <a:p>
            <a:pPr algn="just"/>
            <a:r>
              <a:rPr lang="en-US" sz="2400" b="1" dirty="0">
                <a:solidFill>
                  <a:srgbClr val="0070C0"/>
                </a:solidFill>
                <a:latin typeface="Gill Sans MT" panose="020B0502020104020203" pitchFamily="34" charset="0"/>
              </a:rPr>
              <a:t>Q. What is </a:t>
            </a:r>
            <a:r>
              <a:rPr lang="en-US" sz="24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Framework?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1"/>
                </a:solidFill>
                <a:latin typeface="Gill Sans MT" panose="020B0502020104020203" pitchFamily="34" charset="0"/>
              </a:rPr>
              <a:t>A </a:t>
            </a:r>
            <a:r>
              <a:rPr lang="en-US" sz="2000" b="1" dirty="0">
                <a:solidFill>
                  <a:schemeClr val="tx1"/>
                </a:solidFill>
                <a:latin typeface="Gill Sans MT" panose="020B0502020104020203" pitchFamily="34" charset="0"/>
              </a:rPr>
              <a:t>framework</a:t>
            </a:r>
            <a:r>
              <a:rPr lang="en-US" sz="2000" dirty="0">
                <a:solidFill>
                  <a:schemeClr val="tx1"/>
                </a:solidFill>
                <a:latin typeface="Gill Sans MT" panose="020B0502020104020203" pitchFamily="34" charset="0"/>
              </a:rPr>
              <a:t> is a full-fledged system that provides rules and structure for building an entire application</a:t>
            </a:r>
            <a:r>
              <a:rPr lang="en-US" sz="2000" dirty="0" smtClean="0">
                <a:solidFill>
                  <a:schemeClr val="tx1"/>
                </a:solidFill>
                <a:latin typeface="Gill Sans MT" panose="020B0502020104020203" pitchFamily="34" charset="0"/>
              </a:rPr>
              <a:t>.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1"/>
                </a:solidFill>
                <a:latin typeface="Gill Sans MT" panose="020B0502020104020203" pitchFamily="34" charset="0"/>
              </a:rPr>
              <a:t>It controls the architecture, routing, and state management (e.g., Angular, Vue.js).</a:t>
            </a:r>
            <a:endParaRPr lang="en-US" sz="2000" b="1" dirty="0">
              <a:solidFill>
                <a:schemeClr val="tx1"/>
              </a:solidFill>
              <a:latin typeface="Gill Sans MT" panose="020B0502020104020203" pitchFamily="34" charset="0"/>
            </a:endParaRPr>
          </a:p>
          <a:p>
            <a:pPr algn="just"/>
            <a:endParaRPr lang="en-US" sz="2000" b="1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9875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44500" y="374626"/>
            <a:ext cx="11558202" cy="5577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bg2">
                    <a:lumMod val="2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endParaRPr lang="en-US" sz="3600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96841" y="1264462"/>
            <a:ext cx="11905861" cy="5458408"/>
          </a:xfrm>
          <a:prstGeom prst="roundRect">
            <a:avLst>
              <a:gd name="adj" fmla="val 2308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`</a:t>
            </a:r>
            <a:endParaRPr lang="en-US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44500" y="357906"/>
            <a:ext cx="11558202" cy="5577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bg2">
                    <a:lumMod val="2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3600" b="1" dirty="0" err="1" smtClean="0">
                <a:solidFill>
                  <a:srgbClr val="0070C0"/>
                </a:solidFill>
                <a:latin typeface="Gill Sans MT" panose="020B0502020104020203" pitchFamily="34" charset="0"/>
              </a:rPr>
              <a:t>useEffect</a:t>
            </a:r>
            <a:r>
              <a:rPr lang="en-US" sz="36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() Hook</a:t>
            </a:r>
            <a:endParaRPr lang="en-US" sz="3600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7052" y="1432419"/>
            <a:ext cx="6922182" cy="343207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23549" y="4979400"/>
            <a:ext cx="1120010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sz="2000" dirty="0" smtClean="0">
                <a:latin typeface="Gill Sans MT" panose="020B0502020104020203" pitchFamily="34" charset="0"/>
              </a:rPr>
              <a:t>No dependency array – Runs every render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sz="2000" dirty="0" smtClean="0">
                <a:latin typeface="Gill Sans MT" panose="020B0502020104020203" pitchFamily="34" charset="0"/>
              </a:rPr>
              <a:t>Empty (</a:t>
            </a:r>
            <a:r>
              <a:rPr lang="en-US" sz="2000" dirty="0" smtClean="0">
                <a:solidFill>
                  <a:srgbClr val="FF0000"/>
                </a:solidFill>
                <a:latin typeface="Gill Sans MT" panose="020B0502020104020203" pitchFamily="34" charset="0"/>
              </a:rPr>
              <a:t>[ ]</a:t>
            </a:r>
            <a:r>
              <a:rPr lang="en-US" sz="2000" dirty="0" smtClean="0">
                <a:latin typeface="Gill Sans MT" panose="020B0502020104020203" pitchFamily="34" charset="0"/>
              </a:rPr>
              <a:t>) array – Runs only once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sz="2000" dirty="0" smtClean="0">
                <a:latin typeface="Gill Sans MT" panose="020B0502020104020203" pitchFamily="34" charset="0"/>
              </a:rPr>
              <a:t>Dependency Array with values – Runs when dependencies change</a:t>
            </a:r>
          </a:p>
        </p:txBody>
      </p:sp>
    </p:spTree>
    <p:extLst>
      <p:ext uri="{BB962C8B-B14F-4D97-AF65-F5344CB8AC3E}">
        <p14:creationId xmlns:p14="http://schemas.microsoft.com/office/powerpoint/2010/main" val="4124220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44500" y="374626"/>
            <a:ext cx="11558202" cy="5577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bg2">
                    <a:lumMod val="2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endParaRPr lang="en-US" sz="3600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96841" y="1264462"/>
            <a:ext cx="11905861" cy="5458408"/>
          </a:xfrm>
          <a:prstGeom prst="roundRect">
            <a:avLst>
              <a:gd name="adj" fmla="val 2308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`</a:t>
            </a:r>
            <a:endParaRPr lang="en-US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44500" y="357906"/>
            <a:ext cx="11558202" cy="5577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bg2">
                    <a:lumMod val="2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36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Context API in React</a:t>
            </a:r>
            <a:endParaRPr lang="en-US" sz="3600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44500" y="1405775"/>
            <a:ext cx="1120010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b="1" dirty="0" smtClean="0">
                <a:latin typeface="Gill Sans MT" panose="020B0502020104020203" pitchFamily="34" charset="0"/>
              </a:rPr>
              <a:t>Context API </a:t>
            </a:r>
            <a:r>
              <a:rPr lang="en-US" sz="2000" dirty="0" smtClean="0">
                <a:latin typeface="Gill Sans MT" panose="020B0502020104020203" pitchFamily="34" charset="0"/>
              </a:rPr>
              <a:t>is a way to </a:t>
            </a:r>
            <a:r>
              <a:rPr lang="en-US" sz="2000" b="1" dirty="0" smtClean="0">
                <a:latin typeface="Gill Sans MT" panose="020B0502020104020203" pitchFamily="34" charset="0"/>
              </a:rPr>
              <a:t>share data</a:t>
            </a:r>
            <a:r>
              <a:rPr lang="en-US" sz="2000" dirty="0" smtClean="0">
                <a:latin typeface="Gill Sans MT" panose="020B0502020104020203" pitchFamily="34" charset="0"/>
              </a:rPr>
              <a:t> (state) between multiple components without passing props manually at every level.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Think of it like a </a:t>
            </a:r>
            <a:r>
              <a:rPr lang="en-US" sz="20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global storage </a:t>
            </a:r>
            <a:r>
              <a:rPr lang="en-US" sz="2000" dirty="0" smtClean="0">
                <a:latin typeface="Gill Sans MT" panose="020B0502020104020203" pitchFamily="34" charset="0"/>
              </a:rPr>
              <a:t>for your app.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4940" y="2491274"/>
            <a:ext cx="5600684" cy="4009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671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44500" y="374626"/>
            <a:ext cx="11558202" cy="5577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bg2">
                    <a:lumMod val="2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endParaRPr lang="en-US" sz="3600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96841" y="1264462"/>
            <a:ext cx="11905861" cy="5458408"/>
          </a:xfrm>
          <a:prstGeom prst="roundRect">
            <a:avLst>
              <a:gd name="adj" fmla="val 2308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`</a:t>
            </a:r>
            <a:endParaRPr lang="en-US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44500" y="357906"/>
            <a:ext cx="11558202" cy="5577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bg2">
                    <a:lumMod val="2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36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Why Do We Need Context API?</a:t>
            </a:r>
            <a:endParaRPr lang="en-US" sz="3600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532" y="1347091"/>
            <a:ext cx="11460169" cy="297298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92597" y="4668845"/>
            <a:ext cx="1120010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Normally, we pass data from </a:t>
            </a:r>
            <a:r>
              <a:rPr lang="en-US" sz="2000" b="1" dirty="0" smtClean="0">
                <a:latin typeface="Gill Sans MT" panose="020B0502020104020203" pitchFamily="34" charset="0"/>
              </a:rPr>
              <a:t>parent → child → grandchild</a:t>
            </a:r>
            <a:r>
              <a:rPr lang="en-US" sz="2000" dirty="0" smtClean="0">
                <a:latin typeface="Gill Sans MT" panose="020B0502020104020203" pitchFamily="34" charset="0"/>
              </a:rPr>
              <a:t> using </a:t>
            </a:r>
            <a:r>
              <a:rPr lang="en-US" sz="2000" b="1" dirty="0" smtClean="0">
                <a:latin typeface="Gill Sans MT" panose="020B0502020104020203" pitchFamily="34" charset="0"/>
              </a:rPr>
              <a:t>props</a:t>
            </a:r>
            <a:r>
              <a:rPr lang="en-US" sz="2000" dirty="0" smtClean="0">
                <a:latin typeface="Gill Sans MT" panose="020B0502020104020203" pitchFamily="34" charset="0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But in large applications, this can be difficult (called "</a:t>
            </a:r>
            <a:r>
              <a:rPr lang="en-US" sz="2000" dirty="0" smtClean="0">
                <a:solidFill>
                  <a:srgbClr val="FF0000"/>
                </a:solidFill>
                <a:latin typeface="Gill Sans MT" panose="020B0502020104020203" pitchFamily="34" charset="0"/>
              </a:rPr>
              <a:t>prop drilling</a:t>
            </a:r>
            <a:r>
              <a:rPr lang="en-US" sz="2000" dirty="0" smtClean="0">
                <a:latin typeface="Gill Sans MT" panose="020B0502020104020203" pitchFamily="34" charset="0"/>
              </a:rPr>
              <a:t>").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b="1" dirty="0" smtClean="0">
                <a:latin typeface="Gill Sans MT" panose="020B0502020104020203" pitchFamily="34" charset="0"/>
              </a:rPr>
              <a:t>Context API</a:t>
            </a:r>
            <a:r>
              <a:rPr lang="en-US" sz="2000" dirty="0" smtClean="0">
                <a:latin typeface="Gill Sans MT" panose="020B0502020104020203" pitchFamily="34" charset="0"/>
              </a:rPr>
              <a:t> helps avoid this by </a:t>
            </a:r>
            <a:r>
              <a:rPr lang="en-US" sz="2000" b="1" dirty="0" smtClean="0">
                <a:latin typeface="Gill Sans MT" panose="020B0502020104020203" pitchFamily="34" charset="0"/>
              </a:rPr>
              <a:t>providing</a:t>
            </a:r>
            <a:r>
              <a:rPr lang="en-US" sz="2000" dirty="0" smtClean="0">
                <a:latin typeface="Gill Sans MT" panose="020B0502020104020203" pitchFamily="34" charset="0"/>
              </a:rPr>
              <a:t> data </a:t>
            </a:r>
            <a:r>
              <a:rPr lang="en-US" sz="2000" b="1" dirty="0" smtClean="0">
                <a:latin typeface="Gill Sans MT" panose="020B0502020104020203" pitchFamily="34" charset="0"/>
              </a:rPr>
              <a:t>directly</a:t>
            </a:r>
            <a:r>
              <a:rPr lang="en-US" sz="2000" dirty="0" smtClean="0">
                <a:latin typeface="Gill Sans MT" panose="020B0502020104020203" pitchFamily="34" charset="0"/>
              </a:rPr>
              <a:t> to any component that needs it.</a:t>
            </a:r>
          </a:p>
        </p:txBody>
      </p:sp>
    </p:spTree>
    <p:extLst>
      <p:ext uri="{BB962C8B-B14F-4D97-AF65-F5344CB8AC3E}">
        <p14:creationId xmlns:p14="http://schemas.microsoft.com/office/powerpoint/2010/main" val="3814013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44500" y="374626"/>
            <a:ext cx="11558202" cy="5577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bg2">
                    <a:lumMod val="2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endParaRPr lang="en-US" sz="3600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96841" y="1264462"/>
            <a:ext cx="11905861" cy="5458408"/>
          </a:xfrm>
          <a:prstGeom prst="roundRect">
            <a:avLst>
              <a:gd name="adj" fmla="val 2308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`</a:t>
            </a:r>
            <a:endParaRPr lang="en-US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44500" y="357906"/>
            <a:ext cx="11558202" cy="5577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bg2">
                    <a:lumMod val="2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36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Steps to Create Context API</a:t>
            </a:r>
            <a:endParaRPr lang="en-US" sz="3600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482" y="1722679"/>
            <a:ext cx="11588577" cy="4252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949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44500" y="374626"/>
            <a:ext cx="11558202" cy="5577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bg2">
                    <a:lumMod val="2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endParaRPr lang="en-US" sz="3600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96841" y="1264462"/>
            <a:ext cx="11905861" cy="5458408"/>
          </a:xfrm>
          <a:prstGeom prst="roundRect">
            <a:avLst>
              <a:gd name="adj" fmla="val 2308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`</a:t>
            </a:r>
            <a:endParaRPr lang="en-US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44500" y="357906"/>
            <a:ext cx="11558202" cy="5577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bg2">
                    <a:lumMod val="2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36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Steps to Create Context API</a:t>
            </a:r>
            <a:endParaRPr lang="en-US" sz="3600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273029" y="1423107"/>
            <a:ext cx="11901143" cy="2977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indent="-457200" eaLnBrk="0" fontAlgn="base" hangingPunct="0">
              <a:lnSpc>
                <a:spcPct val="2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en-US" sz="2500" b="1" dirty="0" smtClean="0">
                <a:solidFill>
                  <a:srgbClr val="FF0000"/>
                </a:solidFill>
                <a:latin typeface="Gill Sans MT" panose="020B0502020104020203" pitchFamily="34" charset="0"/>
              </a:rPr>
              <a:t>Create Context</a:t>
            </a:r>
            <a:r>
              <a:rPr lang="en-US" altLang="en-US" sz="2500" b="1" dirty="0" smtClean="0">
                <a:latin typeface="Gill Sans MT" panose="020B0502020104020203" pitchFamily="34" charset="0"/>
              </a:rPr>
              <a:t>:</a:t>
            </a:r>
            <a:r>
              <a:rPr lang="en-US" altLang="en-US" sz="2500" dirty="0" smtClean="0">
                <a:latin typeface="Gill Sans MT" panose="020B0502020104020203" pitchFamily="34" charset="0"/>
              </a:rPr>
              <a:t> </a:t>
            </a:r>
            <a:r>
              <a:rPr lang="en-US" altLang="en-US" sz="2500" dirty="0" err="1" smtClean="0">
                <a:solidFill>
                  <a:srgbClr val="0070C0"/>
                </a:solidFill>
                <a:latin typeface="Gill Sans MT" panose="020B0502020104020203" pitchFamily="34" charset="0"/>
              </a:rPr>
              <a:t>const</a:t>
            </a:r>
            <a:r>
              <a:rPr lang="en-US" altLang="en-US" sz="2500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 </a:t>
            </a:r>
            <a:r>
              <a:rPr lang="en-US" altLang="en-US" sz="2500" dirty="0" err="1" smtClean="0">
                <a:solidFill>
                  <a:srgbClr val="0070C0"/>
                </a:solidFill>
                <a:latin typeface="Gill Sans MT" panose="020B0502020104020203" pitchFamily="34" charset="0"/>
              </a:rPr>
              <a:t>MyContext</a:t>
            </a:r>
            <a:r>
              <a:rPr lang="en-US" altLang="en-US" sz="2500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 = </a:t>
            </a:r>
            <a:r>
              <a:rPr lang="en-US" altLang="en-US" sz="2500" dirty="0" err="1" smtClean="0">
                <a:solidFill>
                  <a:srgbClr val="0070C0"/>
                </a:solidFill>
                <a:latin typeface="Gill Sans MT" panose="020B0502020104020203" pitchFamily="34" charset="0"/>
              </a:rPr>
              <a:t>createContext</a:t>
            </a:r>
            <a:r>
              <a:rPr lang="en-US" altLang="en-US" sz="2500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();</a:t>
            </a:r>
          </a:p>
          <a:p>
            <a:pPr marL="457200" indent="-457200" eaLnBrk="0" fontAlgn="base" hangingPunct="0">
              <a:lnSpc>
                <a:spcPct val="2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en-US" sz="2500" b="1" dirty="0" smtClean="0">
                <a:solidFill>
                  <a:srgbClr val="FF0000"/>
                </a:solidFill>
                <a:latin typeface="Gill Sans MT" panose="020B0502020104020203" pitchFamily="34" charset="0"/>
              </a:rPr>
              <a:t>Provide Data</a:t>
            </a:r>
            <a:r>
              <a:rPr lang="en-US" altLang="en-US" sz="2500" b="1" dirty="0" smtClean="0">
                <a:latin typeface="Gill Sans MT" panose="020B0502020104020203" pitchFamily="34" charset="0"/>
              </a:rPr>
              <a:t>:</a:t>
            </a:r>
            <a:r>
              <a:rPr lang="en-US" altLang="en-US" sz="2500" dirty="0" smtClean="0">
                <a:latin typeface="Gill Sans MT" panose="020B0502020104020203" pitchFamily="34" charset="0"/>
              </a:rPr>
              <a:t> </a:t>
            </a:r>
            <a:r>
              <a:rPr lang="en-US" altLang="en-US" sz="2500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&lt;</a:t>
            </a:r>
            <a:r>
              <a:rPr lang="en-US" altLang="en-US" sz="2500" dirty="0" err="1" smtClean="0">
                <a:solidFill>
                  <a:srgbClr val="0070C0"/>
                </a:solidFill>
                <a:latin typeface="Gill Sans MT" panose="020B0502020104020203" pitchFamily="34" charset="0"/>
              </a:rPr>
              <a:t>MyContext.Provider</a:t>
            </a:r>
            <a:r>
              <a:rPr lang="en-US" altLang="en-US" sz="2500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 value={data}&gt;{children}&lt;/</a:t>
            </a:r>
            <a:r>
              <a:rPr lang="en-US" altLang="en-US" sz="2500" dirty="0" err="1" smtClean="0">
                <a:solidFill>
                  <a:srgbClr val="0070C0"/>
                </a:solidFill>
                <a:latin typeface="Gill Sans MT" panose="020B0502020104020203" pitchFamily="34" charset="0"/>
              </a:rPr>
              <a:t>MyContext.Provider</a:t>
            </a:r>
            <a:r>
              <a:rPr lang="en-US" altLang="en-US" sz="2500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&gt;</a:t>
            </a:r>
          </a:p>
          <a:p>
            <a:pPr marL="457200" indent="-457200" eaLnBrk="0" fontAlgn="base" hangingPunct="0">
              <a:lnSpc>
                <a:spcPct val="2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en-US" sz="2500" b="1" dirty="0" smtClean="0">
                <a:solidFill>
                  <a:srgbClr val="FF0000"/>
                </a:solidFill>
                <a:latin typeface="Gill Sans MT" panose="020B0502020104020203" pitchFamily="34" charset="0"/>
              </a:rPr>
              <a:t>Consume Data</a:t>
            </a:r>
            <a:r>
              <a:rPr lang="en-US" altLang="en-US" sz="2500" b="1" dirty="0" smtClean="0">
                <a:latin typeface="Gill Sans MT" panose="020B0502020104020203" pitchFamily="34" charset="0"/>
              </a:rPr>
              <a:t>:</a:t>
            </a:r>
            <a:r>
              <a:rPr lang="en-US" altLang="en-US" sz="2500" dirty="0" smtClean="0">
                <a:latin typeface="Gill Sans MT" panose="020B0502020104020203" pitchFamily="34" charset="0"/>
              </a:rPr>
              <a:t> </a:t>
            </a:r>
            <a:r>
              <a:rPr lang="en-US" altLang="en-US" sz="2500" dirty="0" err="1" smtClean="0">
                <a:solidFill>
                  <a:srgbClr val="0070C0"/>
                </a:solidFill>
                <a:latin typeface="Gill Sans MT" panose="020B0502020104020203" pitchFamily="34" charset="0"/>
              </a:rPr>
              <a:t>const</a:t>
            </a:r>
            <a:r>
              <a:rPr lang="en-US" altLang="en-US" sz="2500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 data = </a:t>
            </a:r>
            <a:r>
              <a:rPr lang="en-US" altLang="en-US" sz="2500" dirty="0" err="1" smtClean="0">
                <a:solidFill>
                  <a:srgbClr val="0070C0"/>
                </a:solidFill>
                <a:latin typeface="Gill Sans MT" panose="020B0502020104020203" pitchFamily="34" charset="0"/>
              </a:rPr>
              <a:t>useContext</a:t>
            </a:r>
            <a:r>
              <a:rPr lang="en-US" altLang="en-US" sz="2500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(</a:t>
            </a:r>
            <a:r>
              <a:rPr lang="en-US" altLang="en-US" sz="2500" dirty="0" err="1" smtClean="0">
                <a:solidFill>
                  <a:srgbClr val="0070C0"/>
                </a:solidFill>
                <a:latin typeface="Gill Sans MT" panose="020B0502020104020203" pitchFamily="34" charset="0"/>
              </a:rPr>
              <a:t>MyContext</a:t>
            </a:r>
            <a:r>
              <a:rPr lang="en-US" altLang="en-US" sz="2500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); </a:t>
            </a:r>
          </a:p>
        </p:txBody>
      </p:sp>
    </p:spTree>
    <p:extLst>
      <p:ext uri="{BB962C8B-B14F-4D97-AF65-F5344CB8AC3E}">
        <p14:creationId xmlns:p14="http://schemas.microsoft.com/office/powerpoint/2010/main" val="2719316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44500" y="374626"/>
            <a:ext cx="11558202" cy="5577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bg2">
                    <a:lumMod val="2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endParaRPr lang="en-US" sz="3600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96841" y="1264462"/>
            <a:ext cx="11905861" cy="5458408"/>
          </a:xfrm>
          <a:prstGeom prst="roundRect">
            <a:avLst>
              <a:gd name="adj" fmla="val 2308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`</a:t>
            </a:r>
            <a:endParaRPr lang="en-US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44500" y="357906"/>
            <a:ext cx="11558202" cy="5577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bg2">
                    <a:lumMod val="2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36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How to install react icons</a:t>
            </a:r>
            <a:endParaRPr lang="en-US" sz="3600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44500" y="1405775"/>
            <a:ext cx="1120010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Open terminal – new terminal – command prompt – </a:t>
            </a:r>
            <a:r>
              <a:rPr lang="en-US" sz="2000" b="1" dirty="0" err="1" smtClean="0">
                <a:solidFill>
                  <a:srgbClr val="0070C0"/>
                </a:solidFill>
                <a:latin typeface="Gill Sans MT" panose="020B0502020104020203" pitchFamily="34" charset="0"/>
              </a:rPr>
              <a:t>npm</a:t>
            </a:r>
            <a:r>
              <a:rPr lang="en-US" sz="20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 install react-icons</a:t>
            </a:r>
            <a:endParaRPr lang="en-US" sz="2000" dirty="0">
              <a:solidFill>
                <a:srgbClr val="0070C0"/>
              </a:solidFill>
              <a:latin typeface="Gill Sans MT" panose="020B0502020104020203" pitchFamily="34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Type react icons on any browser click on the first link – </a:t>
            </a:r>
            <a:r>
              <a:rPr lang="en-US" sz="2000" b="1" dirty="0" smtClean="0">
                <a:solidFill>
                  <a:srgbClr val="FF0000"/>
                </a:solidFill>
                <a:latin typeface="Gill Sans MT" panose="020B0502020104020203" pitchFamily="34" charset="0"/>
              </a:rPr>
              <a:t>React Icons</a:t>
            </a:r>
            <a:endParaRPr lang="en-US" sz="2000" b="1" dirty="0" smtClean="0">
              <a:solidFill>
                <a:srgbClr val="FF0000"/>
              </a:solidFill>
              <a:latin typeface="Gill Sans MT" panose="020B0502020104020203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r="43565"/>
          <a:stretch/>
        </p:blipFill>
        <p:spPr>
          <a:xfrm>
            <a:off x="346102" y="3804224"/>
            <a:ext cx="3409001" cy="165041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5512" y="2753490"/>
            <a:ext cx="7826781" cy="375188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2562917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44500" y="374626"/>
            <a:ext cx="11558202" cy="5577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bg2">
                    <a:lumMod val="2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endParaRPr lang="en-US" sz="3600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96841" y="1264462"/>
            <a:ext cx="11905861" cy="5458408"/>
          </a:xfrm>
          <a:prstGeom prst="roundRect">
            <a:avLst>
              <a:gd name="adj" fmla="val 2308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`</a:t>
            </a:r>
            <a:endParaRPr lang="en-US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44500" y="357906"/>
            <a:ext cx="11558202" cy="5577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bg2">
                    <a:lumMod val="2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36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How to use toast notifications</a:t>
            </a:r>
            <a:endParaRPr lang="en-US" sz="3600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44500" y="1405775"/>
            <a:ext cx="11200104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Open terminal – new terminal – command prompt – </a:t>
            </a:r>
            <a:r>
              <a:rPr lang="en-US" sz="2000" b="1" dirty="0" err="1" smtClean="0">
                <a:solidFill>
                  <a:srgbClr val="0070C0"/>
                </a:solidFill>
                <a:latin typeface="Gill Sans MT" panose="020B0502020104020203" pitchFamily="34" charset="0"/>
              </a:rPr>
              <a:t>npm</a:t>
            </a:r>
            <a:r>
              <a:rPr lang="en-US" sz="20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 install react-hot-toast</a:t>
            </a:r>
            <a:endParaRPr lang="en-US" sz="2000" dirty="0">
              <a:solidFill>
                <a:srgbClr val="0070C0"/>
              </a:solidFill>
              <a:latin typeface="Gill Sans MT" panose="020B0502020104020203" pitchFamily="34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For success notification – </a:t>
            </a:r>
            <a:r>
              <a:rPr lang="en-US" sz="2000" b="1" dirty="0" err="1" smtClean="0">
                <a:solidFill>
                  <a:srgbClr val="00B050"/>
                </a:solidFill>
                <a:latin typeface="Gill Sans MT" panose="020B0502020104020203" pitchFamily="34" charset="0"/>
              </a:rPr>
              <a:t>toast.success</a:t>
            </a:r>
            <a:r>
              <a:rPr lang="en-US" sz="2000" b="1" dirty="0" smtClean="0">
                <a:solidFill>
                  <a:srgbClr val="00B050"/>
                </a:solidFill>
                <a:latin typeface="Gill Sans MT" panose="020B0502020104020203" pitchFamily="34" charset="0"/>
              </a:rPr>
              <a:t>(“</a:t>
            </a:r>
            <a:r>
              <a:rPr lang="en-US" sz="2000" b="1" dirty="0" err="1" smtClean="0">
                <a:solidFill>
                  <a:srgbClr val="00B050"/>
                </a:solidFill>
                <a:latin typeface="Gill Sans MT" panose="020B0502020104020203" pitchFamily="34" charset="0"/>
              </a:rPr>
              <a:t>msg</a:t>
            </a:r>
            <a:r>
              <a:rPr lang="en-US" sz="2000" b="1" dirty="0" smtClean="0">
                <a:solidFill>
                  <a:srgbClr val="00B050"/>
                </a:solidFill>
                <a:latin typeface="Gill Sans MT" panose="020B0502020104020203" pitchFamily="34" charset="0"/>
              </a:rPr>
              <a:t>”)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For error notification – </a:t>
            </a:r>
            <a:r>
              <a:rPr lang="en-US" sz="2000" b="1" dirty="0" err="1" smtClean="0">
                <a:solidFill>
                  <a:srgbClr val="FF0000"/>
                </a:solidFill>
                <a:latin typeface="Gill Sans MT" panose="020B0502020104020203" pitchFamily="34" charset="0"/>
              </a:rPr>
              <a:t>toast.error</a:t>
            </a:r>
            <a:r>
              <a:rPr lang="en-US" sz="2000" b="1" dirty="0" smtClean="0">
                <a:solidFill>
                  <a:srgbClr val="FF0000"/>
                </a:solidFill>
                <a:latin typeface="Gill Sans MT" panose="020B0502020104020203" pitchFamily="34" charset="0"/>
              </a:rPr>
              <a:t>(“</a:t>
            </a:r>
            <a:r>
              <a:rPr lang="en-US" sz="2000" b="1" dirty="0" err="1" smtClean="0">
                <a:solidFill>
                  <a:srgbClr val="FF0000"/>
                </a:solidFill>
                <a:latin typeface="Gill Sans MT" panose="020B0502020104020203" pitchFamily="34" charset="0"/>
              </a:rPr>
              <a:t>msg</a:t>
            </a:r>
            <a:r>
              <a:rPr lang="en-US" sz="2000" b="1" dirty="0" smtClean="0">
                <a:solidFill>
                  <a:srgbClr val="FF0000"/>
                </a:solidFill>
                <a:latin typeface="Gill Sans MT" panose="020B0502020104020203" pitchFamily="34" charset="0"/>
              </a:rPr>
              <a:t>”)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Don’t forget to import the </a:t>
            </a:r>
            <a:r>
              <a:rPr lang="en-US" sz="20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&lt;Toaster/&gt; </a:t>
            </a:r>
            <a:r>
              <a:rPr lang="en-US" sz="2000" dirty="0" smtClean="0">
                <a:latin typeface="Gill Sans MT" panose="020B0502020104020203" pitchFamily="34" charset="0"/>
              </a:rPr>
              <a:t>component inside the </a:t>
            </a:r>
            <a:r>
              <a:rPr lang="en-US" sz="2000" b="1" dirty="0" err="1" smtClean="0">
                <a:solidFill>
                  <a:srgbClr val="0070C0"/>
                </a:solidFill>
                <a:latin typeface="Gill Sans MT" panose="020B0502020104020203" pitchFamily="34" charset="0"/>
              </a:rPr>
              <a:t>main.jsx</a:t>
            </a:r>
            <a:r>
              <a:rPr lang="en-US" sz="2000" dirty="0" smtClean="0">
                <a:latin typeface="Gill Sans MT" panose="020B0502020104020203" pitchFamily="34" charset="0"/>
              </a:rPr>
              <a:t> component.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Without this toast notification will not work.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174" y="3983878"/>
            <a:ext cx="4447015" cy="238854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9" name="Rectangle 8"/>
          <p:cNvSpPr/>
          <p:nvPr/>
        </p:nvSpPr>
        <p:spPr>
          <a:xfrm>
            <a:off x="709127" y="5868955"/>
            <a:ext cx="1110342" cy="195944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1819469" y="5589037"/>
            <a:ext cx="597160" cy="37322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541174" y="5025784"/>
            <a:ext cx="3069774" cy="212806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8531" y="3509900"/>
            <a:ext cx="2335753" cy="28625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20386" y="3509900"/>
            <a:ext cx="2313958" cy="295553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3378427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>
          <a:xfrm>
            <a:off x="96841" y="1209251"/>
            <a:ext cx="11905861" cy="5458408"/>
          </a:xfrm>
          <a:prstGeom prst="roundRect">
            <a:avLst>
              <a:gd name="adj" fmla="val 2308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SPA vs MPA</a:t>
            </a:r>
            <a:endParaRPr lang="en-US" sz="3600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sz="quarter" idx="13"/>
          </p:nvPr>
        </p:nvSpPr>
        <p:spPr>
          <a:xfrm>
            <a:off x="173912" y="1315620"/>
            <a:ext cx="5732790" cy="5245670"/>
          </a:xfrm>
        </p:spPr>
        <p:txBody>
          <a:bodyPr>
            <a:normAutofit/>
          </a:bodyPr>
          <a:lstStyle/>
          <a:p>
            <a:pPr algn="just"/>
            <a:r>
              <a:rPr lang="en-US" sz="24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Q. What is SPA?</a:t>
            </a:r>
            <a:endParaRPr lang="en-US" sz="2400" b="1" dirty="0">
              <a:solidFill>
                <a:srgbClr val="0070C0"/>
              </a:solidFill>
              <a:latin typeface="Gill Sans MT" panose="020B0502020104020203" pitchFamily="34" charset="0"/>
            </a:endParaRP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1"/>
                </a:solidFill>
                <a:latin typeface="Gill Sans MT" panose="020B0502020104020203" pitchFamily="34" charset="0"/>
              </a:rPr>
              <a:t>A </a:t>
            </a:r>
            <a:r>
              <a:rPr lang="en-US" sz="2000" dirty="0" smtClean="0">
                <a:solidFill>
                  <a:schemeClr val="tx1"/>
                </a:solidFill>
                <a:latin typeface="Gill Sans MT" panose="020B0502020104020203" pitchFamily="34" charset="0"/>
              </a:rPr>
              <a:t>SPA stands for </a:t>
            </a:r>
            <a:r>
              <a:rPr lang="en-US" sz="2000" b="1" dirty="0" smtClean="0">
                <a:solidFill>
                  <a:schemeClr val="tx1"/>
                </a:solidFill>
                <a:latin typeface="Gill Sans MT" panose="020B0502020104020203" pitchFamily="34" charset="0"/>
              </a:rPr>
              <a:t>single-page application</a:t>
            </a:r>
            <a:r>
              <a:rPr lang="en-US" sz="2000" dirty="0" smtClean="0">
                <a:solidFill>
                  <a:schemeClr val="tx1"/>
                </a:solidFill>
                <a:latin typeface="Gill Sans MT" panose="020B0502020104020203" pitchFamily="34" charset="0"/>
              </a:rPr>
              <a:t>.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1"/>
                </a:solidFill>
                <a:latin typeface="Gill Sans MT" panose="020B0502020104020203" pitchFamily="34" charset="0"/>
              </a:rPr>
              <a:t>Loads a </a:t>
            </a:r>
            <a:r>
              <a:rPr lang="en-US" sz="2000" b="1" dirty="0">
                <a:solidFill>
                  <a:schemeClr val="tx1"/>
                </a:solidFill>
                <a:latin typeface="Gill Sans MT" panose="020B0502020104020203" pitchFamily="34" charset="0"/>
              </a:rPr>
              <a:t>single HTML page</a:t>
            </a:r>
            <a:r>
              <a:rPr lang="en-US" sz="2000" dirty="0">
                <a:solidFill>
                  <a:schemeClr val="tx1"/>
                </a:solidFill>
                <a:latin typeface="Gill Sans MT" panose="020B0502020104020203" pitchFamily="34" charset="0"/>
              </a:rPr>
              <a:t> and updates content dynamically without reloading the page</a:t>
            </a:r>
            <a:r>
              <a:rPr lang="en-US" sz="2000" dirty="0" smtClean="0">
                <a:solidFill>
                  <a:schemeClr val="tx1"/>
                </a:solidFill>
                <a:latin typeface="Gill Sans MT" panose="020B0502020104020203" pitchFamily="34" charset="0"/>
              </a:rPr>
              <a:t>.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000" b="1" dirty="0">
                <a:solidFill>
                  <a:schemeClr val="tx1"/>
                </a:solidFill>
                <a:latin typeface="Gill Sans MT" panose="020B0502020104020203" pitchFamily="34" charset="0"/>
              </a:rPr>
              <a:t>Faster after the first load</a:t>
            </a:r>
            <a:r>
              <a:rPr lang="en-US" sz="2000" dirty="0">
                <a:solidFill>
                  <a:schemeClr val="tx1"/>
                </a:solidFill>
                <a:latin typeface="Gill Sans MT" panose="020B0502020104020203" pitchFamily="34" charset="0"/>
              </a:rPr>
              <a:t>, as only necessary data is updated</a:t>
            </a:r>
            <a:r>
              <a:rPr lang="en-US" sz="2000" dirty="0" smtClean="0">
                <a:solidFill>
                  <a:schemeClr val="tx1"/>
                </a:solidFill>
                <a:latin typeface="Gill Sans MT" panose="020B0502020104020203" pitchFamily="34" charset="0"/>
              </a:rPr>
              <a:t>.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1"/>
                </a:solidFill>
                <a:latin typeface="Gill Sans MT" panose="020B0502020104020203" pitchFamily="34" charset="0"/>
              </a:rPr>
              <a:t>Uses </a:t>
            </a:r>
            <a:r>
              <a:rPr lang="en-US" sz="2000" b="1" dirty="0">
                <a:solidFill>
                  <a:schemeClr val="tx1"/>
                </a:solidFill>
                <a:latin typeface="Gill Sans MT" panose="020B0502020104020203" pitchFamily="34" charset="0"/>
              </a:rPr>
              <a:t>client-side routing</a:t>
            </a:r>
            <a:r>
              <a:rPr lang="en-US" sz="2000" dirty="0">
                <a:solidFill>
                  <a:schemeClr val="tx1"/>
                </a:solidFill>
                <a:latin typeface="Gill Sans MT" panose="020B0502020104020203" pitchFamily="34" charset="0"/>
              </a:rPr>
              <a:t> (React Router) to switch views without reloading.</a:t>
            </a:r>
            <a:endParaRPr lang="en-US" sz="2000" dirty="0" smtClean="0">
              <a:solidFill>
                <a:schemeClr val="tx1"/>
              </a:solidFill>
              <a:latin typeface="Gill Sans MT" panose="020B0502020104020203" pitchFamily="34" charset="0"/>
            </a:endParaRP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1"/>
                </a:solidFill>
                <a:latin typeface="Gill Sans MT" panose="020B0502020104020203" pitchFamily="34" charset="0"/>
              </a:rPr>
              <a:t>Examples: </a:t>
            </a:r>
            <a:r>
              <a:rPr lang="en-US" sz="2000" b="1" dirty="0">
                <a:solidFill>
                  <a:schemeClr val="tx1"/>
                </a:solidFill>
                <a:latin typeface="Gill Sans MT" panose="020B0502020104020203" pitchFamily="34" charset="0"/>
              </a:rPr>
              <a:t>Gmail, Facebook, Twitter, Netflix, YouTube Web App</a:t>
            </a:r>
            <a:r>
              <a:rPr lang="en-US" sz="2000" dirty="0">
                <a:solidFill>
                  <a:schemeClr val="tx1"/>
                </a:solidFill>
                <a:latin typeface="Gill Sans MT" panose="020B0502020104020203" pitchFamily="34" charset="0"/>
              </a:rPr>
              <a:t>.</a:t>
            </a:r>
            <a:endParaRPr lang="en-US" sz="2000" dirty="0" smtClean="0">
              <a:solidFill>
                <a:schemeClr val="tx1"/>
              </a:solidFill>
              <a:latin typeface="Gill Sans MT" panose="020B0502020104020203" pitchFamily="34" charset="0"/>
            </a:endParaRPr>
          </a:p>
          <a:p>
            <a:pPr algn="just"/>
            <a:endParaRPr lang="en-US" sz="2000" b="1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6088307" y="1315620"/>
            <a:ext cx="5732790" cy="524567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600" kern="1200" dirty="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83464" indent="-283464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600" kern="1200" dirty="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600" kern="1200" dirty="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600" kern="1200" dirty="0" smtClean="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600" kern="1200" dirty="0" smtClean="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2800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Q. What is MPA?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000" dirty="0">
                <a:latin typeface="Gill Sans MT" panose="020B0502020104020203" pitchFamily="34" charset="0"/>
              </a:rPr>
              <a:t>A MPA stands for </a:t>
            </a:r>
            <a:r>
              <a:rPr lang="en-US" sz="2000" b="1" dirty="0">
                <a:latin typeface="Gill Sans MT" panose="020B0502020104020203" pitchFamily="34" charset="0"/>
              </a:rPr>
              <a:t>Multi-page applications</a:t>
            </a:r>
            <a:r>
              <a:rPr lang="en-US" sz="2000" dirty="0">
                <a:latin typeface="Gill Sans MT" panose="020B0502020104020203" pitchFamily="34" charset="0"/>
              </a:rPr>
              <a:t>.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000" dirty="0">
                <a:latin typeface="Gill Sans MT" panose="020B0502020104020203" pitchFamily="34" charset="0"/>
              </a:rPr>
              <a:t>Each page is a </a:t>
            </a:r>
            <a:r>
              <a:rPr lang="en-US" sz="2000" b="1" dirty="0">
                <a:latin typeface="Gill Sans MT" panose="020B0502020104020203" pitchFamily="34" charset="0"/>
              </a:rPr>
              <a:t>separate HTML file</a:t>
            </a:r>
            <a:r>
              <a:rPr lang="en-US" sz="2000" dirty="0">
                <a:latin typeface="Gill Sans MT" panose="020B0502020104020203" pitchFamily="34" charset="0"/>
              </a:rPr>
              <a:t>, making navigation slower.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000" b="1" dirty="0">
                <a:latin typeface="Gill Sans MT" panose="020B0502020104020203" pitchFamily="34" charset="0"/>
              </a:rPr>
              <a:t>Slower performance</a:t>
            </a:r>
            <a:r>
              <a:rPr lang="en-US" sz="2000" dirty="0">
                <a:latin typeface="Gill Sans MT" panose="020B0502020104020203" pitchFamily="34" charset="0"/>
              </a:rPr>
              <a:t>, as the browser loads everything again on each page change.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000" dirty="0">
                <a:latin typeface="Gill Sans MT" panose="020B0502020104020203" pitchFamily="34" charset="0"/>
              </a:rPr>
              <a:t>Every new page request </a:t>
            </a:r>
            <a:r>
              <a:rPr lang="en-US" sz="2000" b="1" dirty="0">
                <a:latin typeface="Gill Sans MT" panose="020B0502020104020203" pitchFamily="34" charset="0"/>
              </a:rPr>
              <a:t>reloads the entire page from the server</a:t>
            </a:r>
            <a:r>
              <a:rPr lang="en-US" sz="2000" dirty="0">
                <a:latin typeface="Gill Sans MT" panose="020B0502020104020203" pitchFamily="34" charset="0"/>
              </a:rPr>
              <a:t>.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000" dirty="0">
                <a:latin typeface="Gill Sans MT" panose="020B0502020104020203" pitchFamily="34" charset="0"/>
              </a:rPr>
              <a:t>Uses </a:t>
            </a:r>
            <a:r>
              <a:rPr lang="en-US" sz="2000" b="1" dirty="0">
                <a:latin typeface="Gill Sans MT" panose="020B0502020104020203" pitchFamily="34" charset="0"/>
              </a:rPr>
              <a:t>server-side routing</a:t>
            </a:r>
            <a:r>
              <a:rPr lang="en-US" sz="2000" dirty="0">
                <a:latin typeface="Gill Sans MT" panose="020B0502020104020203" pitchFamily="34" charset="0"/>
              </a:rPr>
              <a:t> (URLs trigger full-page reloads).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Gill Sans MT" panose="020B0502020104020203" pitchFamily="34" charset="0"/>
              </a:rPr>
              <a:t>Examples</a:t>
            </a:r>
            <a:r>
              <a:rPr lang="en-US" sz="2000" dirty="0">
                <a:latin typeface="Gill Sans MT" panose="020B0502020104020203" pitchFamily="34" charset="0"/>
              </a:rPr>
              <a:t>: </a:t>
            </a:r>
            <a:r>
              <a:rPr lang="en-US" sz="2000" b="1" dirty="0">
                <a:latin typeface="Gill Sans MT" panose="020B0502020104020203" pitchFamily="34" charset="0"/>
              </a:rPr>
              <a:t>Amazon, Wikipedia, News Websites, Banking Portals</a:t>
            </a:r>
            <a:r>
              <a:rPr lang="en-US" sz="2000" dirty="0">
                <a:latin typeface="Gill Sans MT" panose="020B0502020104020203" pitchFamily="34" charset="0"/>
              </a:rPr>
              <a:t>.</a:t>
            </a:r>
            <a:endParaRPr lang="en-US" sz="2000" b="1" dirty="0">
              <a:latin typeface="Gill Sans MT" panose="020B0502020104020203" pitchFamily="34" charset="0"/>
            </a:endParaRPr>
          </a:p>
          <a:p>
            <a:pPr algn="just"/>
            <a:endParaRPr lang="en-US" sz="2000" b="1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9280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WelcomeDoc">
  <a:themeElements>
    <a:clrScheme name="Custom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CF3D1C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Segoe UI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44889724_Win32" id="{A47D2243-58B7-4EA1-AC61-F4DDB07AC155}" vid="{5B84BEAD-BCA6-42F5-9270-6ECA397995E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0C6F549-03FF-4828-9BD8-8F40C0A2B2B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7EFEE82-03DD-4F90-81E2-2AF29E1D81FB}">
  <ds:schemaRefs>
    <ds:schemaRef ds:uri="http://schemas.microsoft.com/office/2006/metadata/properties"/>
    <ds:schemaRef ds:uri="230e9df3-be65-4c73-a93b-d1236ebd677e"/>
    <ds:schemaRef ds:uri="http://purl.org/dc/terms/"/>
    <ds:schemaRef ds:uri="http://schemas.microsoft.com/sharepoint/v3"/>
    <ds:schemaRef ds:uri="http://purl.org/dc/dcmitype/"/>
    <ds:schemaRef ds:uri="http://schemas.microsoft.com/office/2006/documentManagement/types"/>
    <ds:schemaRef ds:uri="http://www.w3.org/XML/1998/namespace"/>
    <ds:schemaRef ds:uri="http://purl.org/dc/elements/1.1/"/>
    <ds:schemaRef ds:uri="http://schemas.microsoft.com/office/infopath/2007/PartnerControls"/>
    <ds:schemaRef ds:uri="http://schemas.openxmlformats.org/package/2006/metadata/core-properties"/>
    <ds:schemaRef ds:uri="16c05727-aa75-4e4a-9b5f-8a80a1165891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6FB6FBE4-5ACD-4115-9139-635E82C3D35A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3990</Words>
  <Application>Microsoft Office PowerPoint</Application>
  <PresentationFormat>Widescreen</PresentationFormat>
  <Paragraphs>492</Paragraphs>
  <Slides>86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86</vt:i4>
      </vt:variant>
    </vt:vector>
  </HeadingPairs>
  <TitlesOfParts>
    <vt:vector size="92" baseType="lpstr">
      <vt:lpstr>Arial</vt:lpstr>
      <vt:lpstr>Calibri</vt:lpstr>
      <vt:lpstr>Gill Sans MT</vt:lpstr>
      <vt:lpstr>Segoe UI</vt:lpstr>
      <vt:lpstr>Wingdings</vt:lpstr>
      <vt:lpstr>WelcomeDoc</vt:lpstr>
      <vt:lpstr>PowerPoint Presentation</vt:lpstr>
      <vt:lpstr>React.js</vt:lpstr>
      <vt:lpstr>Introduction to React js</vt:lpstr>
      <vt:lpstr>History to React js</vt:lpstr>
      <vt:lpstr>Why do we need React js</vt:lpstr>
      <vt:lpstr>Without React.js vs With React.js</vt:lpstr>
      <vt:lpstr>Prerequisites for Learning React.js</vt:lpstr>
      <vt:lpstr>Library vs Framework</vt:lpstr>
      <vt:lpstr>SPA vs MPA</vt:lpstr>
      <vt:lpstr>Characteristics of React js</vt:lpstr>
      <vt:lpstr>1. Component-Based Architecture</vt:lpstr>
      <vt:lpstr>2.  Virtual DOM</vt:lpstr>
      <vt:lpstr>3. JSX</vt:lpstr>
      <vt:lpstr>4. One Way Data Binding</vt:lpstr>
      <vt:lpstr>5. Declarative UI</vt:lpstr>
      <vt:lpstr>React js Applications</vt:lpstr>
      <vt:lpstr>Installing React.js with Vite</vt:lpstr>
      <vt:lpstr>Step-1: Install Node.js</vt:lpstr>
      <vt:lpstr>Step-2: Create a New Folder (name-Reactjs)</vt:lpstr>
      <vt:lpstr>Step-3: Open this folder inside the vs code</vt:lpstr>
      <vt:lpstr>Step-4: Run the following command in cmd</vt:lpstr>
      <vt:lpstr>Step-5:  Packages and Project Name</vt:lpstr>
      <vt:lpstr>Step-5:  Select a framework </vt:lpstr>
      <vt:lpstr>Step-5:  Select a variant</vt:lpstr>
      <vt:lpstr>Step-6: 3 commands will be created</vt:lpstr>
      <vt:lpstr>Step-7: Use first command</vt:lpstr>
      <vt:lpstr>Step-8: Use second command</vt:lpstr>
      <vt:lpstr>Step-9: Use third and last command</vt:lpstr>
      <vt:lpstr>Step-10: Copy the link and Paste into browser</vt:lpstr>
      <vt:lpstr>Congratulations you have created first react project</vt:lpstr>
      <vt:lpstr>React.js</vt:lpstr>
      <vt:lpstr>React Folder Structure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React.js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React.js</vt:lpstr>
      <vt:lpstr>PowerPoint Presentation</vt:lpstr>
      <vt:lpstr>PowerPoint Presentation</vt:lpstr>
      <vt:lpstr>PowerPoint Presentation</vt:lpstr>
      <vt:lpstr>React.js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2022-05-26T06:44:04Z</dcterms:created>
  <dcterms:modified xsi:type="dcterms:W3CDTF">2025-03-21T10:05:53Z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